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5.jpg" ContentType="image/jpeg"/>
  <Override PartName="/ppt/media/image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7" r:id="rId2"/>
    <p:sldId id="258" r:id="rId3"/>
    <p:sldId id="376" r:id="rId4"/>
    <p:sldId id="387" r:id="rId5"/>
    <p:sldId id="389" r:id="rId6"/>
    <p:sldId id="338" r:id="rId7"/>
    <p:sldId id="349" r:id="rId8"/>
    <p:sldId id="381" r:id="rId9"/>
    <p:sldId id="343" r:id="rId10"/>
    <p:sldId id="384" r:id="rId11"/>
    <p:sldId id="367" r:id="rId12"/>
    <p:sldId id="372" r:id="rId13"/>
    <p:sldId id="350" r:id="rId14"/>
    <p:sldId id="362" r:id="rId15"/>
    <p:sldId id="359" r:id="rId16"/>
    <p:sldId id="361" r:id="rId17"/>
    <p:sldId id="363" r:id="rId18"/>
    <p:sldId id="364" r:id="rId19"/>
    <p:sldId id="369" r:id="rId20"/>
    <p:sldId id="383" r:id="rId21"/>
    <p:sldId id="353" r:id="rId22"/>
    <p:sldId id="377" r:id="rId23"/>
    <p:sldId id="378" r:id="rId24"/>
    <p:sldId id="368" r:id="rId25"/>
    <p:sldId id="278" r:id="rId26"/>
    <p:sldId id="390" r:id="rId27"/>
    <p:sldId id="373" r:id="rId28"/>
    <p:sldId id="374" r:id="rId29"/>
    <p:sldId id="386" r:id="rId30"/>
    <p:sldId id="375" r:id="rId31"/>
    <p:sldId id="385" r:id="rId32"/>
    <p:sldId id="379" r:id="rId33"/>
  </p:sldIdLst>
  <p:sldSz cx="12192000" cy="6858000"/>
  <p:notesSz cx="12192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56" autoAdjust="0"/>
  </p:normalViewPr>
  <p:slideViewPr>
    <p:cSldViewPr>
      <p:cViewPr varScale="1">
        <p:scale>
          <a:sx n="53" d="100"/>
          <a:sy n="53" d="100"/>
        </p:scale>
        <p:origin x="55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3C6B1-9054-4A34-997B-037EAC841C2C}"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es-MX"/>
        </a:p>
      </dgm:t>
    </dgm:pt>
    <dgm:pt modelId="{55BABB7A-D766-4266-A392-C6BE50920FF9}">
      <dgm:prSet phldrT="[Texto]" custT="1"/>
      <dgm:spPr/>
      <dgm:t>
        <a:bodyPr/>
        <a:lstStyle/>
        <a:p>
          <a:pPr algn="ctr"/>
          <a:r>
            <a:rPr lang="es-MX" sz="1400" b="1" dirty="0">
              <a:solidFill>
                <a:schemeClr val="tx1"/>
              </a:solidFill>
            </a:rPr>
            <a:t>COORDINADOR DE ARCHIVOS</a:t>
          </a:r>
          <a:br>
            <a:rPr lang="es-MX" sz="1400" b="1" dirty="0">
              <a:solidFill>
                <a:schemeClr val="tx1"/>
              </a:solidFill>
            </a:rPr>
          </a:br>
          <a:r>
            <a:rPr lang="es-MX" sz="1400" b="1" dirty="0">
              <a:solidFill>
                <a:schemeClr val="tx1"/>
              </a:solidFill>
            </a:rPr>
            <a:t>(Funciones art. 28 , LAES)</a:t>
          </a:r>
        </a:p>
      </dgm:t>
    </dgm:pt>
    <dgm:pt modelId="{8B616358-7030-4D18-BBBD-EB6B5DCC6A7F}" type="parTrans" cxnId="{EF22AB22-10A5-4CD3-899B-FA36B50CC027}">
      <dgm:prSet/>
      <dgm:spPr/>
      <dgm:t>
        <a:bodyPr/>
        <a:lstStyle/>
        <a:p>
          <a:pPr algn="ctr"/>
          <a:endParaRPr lang="es-MX"/>
        </a:p>
      </dgm:t>
    </dgm:pt>
    <dgm:pt modelId="{AA50A165-69A3-438F-A51E-BDC32C23E94E}" type="sibTrans" cxnId="{EF22AB22-10A5-4CD3-899B-FA36B50CC027}">
      <dgm:prSet/>
      <dgm:spPr/>
      <dgm:t>
        <a:bodyPr/>
        <a:lstStyle/>
        <a:p>
          <a:pPr algn="ctr"/>
          <a:endParaRPr lang="es-MX"/>
        </a:p>
      </dgm:t>
    </dgm:pt>
    <dgm:pt modelId="{E81F89EE-CE38-4731-84E6-C6C8C8E6EA31}">
      <dgm:prSet phldrT="[Texto]" custT="1"/>
      <dgm:spPr/>
      <dgm:t>
        <a:bodyPr/>
        <a:lstStyle/>
        <a:p>
          <a:pPr algn="ctr"/>
          <a:r>
            <a:rPr lang="es-MX" sz="1400" b="1" dirty="0">
              <a:solidFill>
                <a:schemeClr val="tx1"/>
              </a:solidFill>
            </a:rPr>
            <a:t>Elaborar, con la colaboración de los responsables de los AT, de concentración y, en su caso histórico, los instrumentos de control archivístico previstos…</a:t>
          </a:r>
        </a:p>
      </dgm:t>
    </dgm:pt>
    <dgm:pt modelId="{A74C83EC-7E00-4F8A-8FCE-D41D6F840721}" type="parTrans" cxnId="{5D130917-BE95-42AC-842D-890D7B32E117}">
      <dgm:prSet/>
      <dgm:spPr/>
      <dgm:t>
        <a:bodyPr/>
        <a:lstStyle/>
        <a:p>
          <a:pPr algn="ctr"/>
          <a:endParaRPr lang="es-MX"/>
        </a:p>
      </dgm:t>
    </dgm:pt>
    <dgm:pt modelId="{6D7914D4-736D-4DF7-A67C-7A4DC9257430}" type="sibTrans" cxnId="{5D130917-BE95-42AC-842D-890D7B32E117}">
      <dgm:prSet/>
      <dgm:spPr/>
      <dgm:t>
        <a:bodyPr/>
        <a:lstStyle/>
        <a:p>
          <a:pPr algn="ctr"/>
          <a:endParaRPr lang="es-MX"/>
        </a:p>
      </dgm:t>
    </dgm:pt>
    <dgm:pt modelId="{CA3F9D68-41A3-4C72-8AC0-D82455D8568A}">
      <dgm:prSet phldrT="[Texto]" custT="1"/>
      <dgm:spPr/>
      <dgm:t>
        <a:bodyPr/>
        <a:lstStyle/>
        <a:p>
          <a:pPr algn="ctr"/>
          <a:r>
            <a:rPr lang="es-MX" sz="1400" b="1" dirty="0">
              <a:solidFill>
                <a:schemeClr val="tx1"/>
              </a:solidFill>
            </a:rPr>
            <a:t>Elaborar programas de capacitación </a:t>
          </a:r>
        </a:p>
      </dgm:t>
    </dgm:pt>
    <dgm:pt modelId="{FE88106B-B5EB-46FC-A874-EDB54CE10BF0}" type="parTrans" cxnId="{2EA77684-20B7-408D-9531-E9612FE4C4E8}">
      <dgm:prSet/>
      <dgm:spPr/>
      <dgm:t>
        <a:bodyPr/>
        <a:lstStyle/>
        <a:p>
          <a:pPr algn="ctr"/>
          <a:endParaRPr lang="es-MX"/>
        </a:p>
      </dgm:t>
    </dgm:pt>
    <dgm:pt modelId="{3829D112-39B1-4054-8B9E-0F6687C34FD9}" type="sibTrans" cxnId="{2EA77684-20B7-408D-9531-E9612FE4C4E8}">
      <dgm:prSet/>
      <dgm:spPr/>
      <dgm:t>
        <a:bodyPr/>
        <a:lstStyle/>
        <a:p>
          <a:pPr algn="ctr"/>
          <a:endParaRPr lang="es-MX"/>
        </a:p>
      </dgm:t>
    </dgm:pt>
    <dgm:pt modelId="{C9FEFB52-5C5E-460C-A4E8-2809D1489D7F}">
      <dgm:prSet phldrT="[Texto]" custT="1"/>
      <dgm:spPr/>
      <dgm:t>
        <a:bodyPr/>
        <a:lstStyle/>
        <a:p>
          <a:pPr algn="ctr"/>
          <a:r>
            <a:rPr lang="es-MX" sz="1400" b="1" dirty="0">
              <a:solidFill>
                <a:schemeClr val="tx1"/>
              </a:solidFill>
            </a:rPr>
            <a:t>Coordinar, con las áreas  o unidades administrativas, las políticas de acceso y la conservación de los archivos</a:t>
          </a:r>
        </a:p>
      </dgm:t>
    </dgm:pt>
    <dgm:pt modelId="{B7C09372-9404-445B-9B7B-B141EF16E8D3}" type="parTrans" cxnId="{47C0FCAB-B480-4880-B2D8-E7FF2A5BADAD}">
      <dgm:prSet/>
      <dgm:spPr/>
      <dgm:t>
        <a:bodyPr/>
        <a:lstStyle/>
        <a:p>
          <a:pPr algn="ctr"/>
          <a:endParaRPr lang="es-MX"/>
        </a:p>
      </dgm:t>
    </dgm:pt>
    <dgm:pt modelId="{6A4656B4-0C8B-4F97-8A45-2C7EC5058957}" type="sibTrans" cxnId="{47C0FCAB-B480-4880-B2D8-E7FF2A5BADAD}">
      <dgm:prSet/>
      <dgm:spPr/>
      <dgm:t>
        <a:bodyPr/>
        <a:lstStyle/>
        <a:p>
          <a:pPr algn="ctr"/>
          <a:endParaRPr lang="es-MX"/>
        </a:p>
      </dgm:t>
    </dgm:pt>
    <dgm:pt modelId="{29BC2086-3BE9-40A6-BEB1-C81AF690A5E2}">
      <dgm:prSet/>
      <dgm:spPr/>
      <dgm:t>
        <a:bodyPr/>
        <a:lstStyle/>
        <a:p>
          <a:endParaRPr lang="es-MX"/>
        </a:p>
      </dgm:t>
    </dgm:pt>
    <dgm:pt modelId="{D1059BCE-C2E0-471C-8CF9-241E6365F579}" type="parTrans" cxnId="{DDA34F45-9066-447A-BA98-7B1B05D60601}">
      <dgm:prSet/>
      <dgm:spPr/>
      <dgm:t>
        <a:bodyPr/>
        <a:lstStyle/>
        <a:p>
          <a:pPr algn="ctr"/>
          <a:endParaRPr lang="es-MX"/>
        </a:p>
      </dgm:t>
    </dgm:pt>
    <dgm:pt modelId="{3A3497DC-87A4-4EE4-880D-5B915FAAA1B9}" type="sibTrans" cxnId="{DDA34F45-9066-447A-BA98-7B1B05D60601}">
      <dgm:prSet/>
      <dgm:spPr/>
      <dgm:t>
        <a:bodyPr/>
        <a:lstStyle/>
        <a:p>
          <a:pPr algn="ctr"/>
          <a:endParaRPr lang="es-MX"/>
        </a:p>
      </dgm:t>
    </dgm:pt>
    <dgm:pt modelId="{CA19478C-F85C-4B9E-90B3-153AB8965D9A}">
      <dgm:prSet custT="1"/>
      <dgm:spPr/>
      <dgm:t>
        <a:bodyPr/>
        <a:lstStyle/>
        <a:p>
          <a:pPr algn="ctr"/>
          <a:r>
            <a:rPr lang="es-MX" sz="1400" b="1" dirty="0">
              <a:solidFill>
                <a:schemeClr val="tx1"/>
              </a:solidFill>
            </a:rPr>
            <a:t>Coordinar los procesos de valoración y disposición documental que realicen las áreas operativas</a:t>
          </a:r>
        </a:p>
      </dgm:t>
    </dgm:pt>
    <dgm:pt modelId="{61B188E5-C3AE-4F73-9A90-3CE2CDAF9A15}" type="parTrans" cxnId="{413B74C7-B37D-42A5-89F4-92056248FA55}">
      <dgm:prSet/>
      <dgm:spPr/>
      <dgm:t>
        <a:bodyPr/>
        <a:lstStyle/>
        <a:p>
          <a:pPr algn="ctr"/>
          <a:endParaRPr lang="es-MX"/>
        </a:p>
      </dgm:t>
    </dgm:pt>
    <dgm:pt modelId="{7CD1DD75-DC7B-46EB-A042-F107B8A9C481}" type="sibTrans" cxnId="{413B74C7-B37D-42A5-89F4-92056248FA55}">
      <dgm:prSet/>
      <dgm:spPr/>
      <dgm:t>
        <a:bodyPr/>
        <a:lstStyle/>
        <a:p>
          <a:pPr algn="ctr"/>
          <a:endParaRPr lang="es-MX"/>
        </a:p>
      </dgm:t>
    </dgm:pt>
    <dgm:pt modelId="{82B237C4-EBE9-4615-9397-49C43C7B2FB5}" type="pres">
      <dgm:prSet presAssocID="{F283C6B1-9054-4A34-997B-037EAC841C2C}" presName="Name0" presStyleCnt="0">
        <dgm:presLayoutVars>
          <dgm:chMax val="1"/>
          <dgm:dir/>
          <dgm:animLvl val="ctr"/>
          <dgm:resizeHandles val="exact"/>
        </dgm:presLayoutVars>
      </dgm:prSet>
      <dgm:spPr/>
    </dgm:pt>
    <dgm:pt modelId="{95279612-C5EC-447E-992D-8E21B181E9A6}" type="pres">
      <dgm:prSet presAssocID="{55BABB7A-D766-4266-A392-C6BE50920FF9}" presName="centerShape" presStyleLbl="node0" presStyleIdx="0" presStyleCnt="1" custScaleX="77959" custScaleY="70643"/>
      <dgm:spPr/>
    </dgm:pt>
    <dgm:pt modelId="{9F24F27B-06D9-4869-866E-D7981ECA64EE}" type="pres">
      <dgm:prSet presAssocID="{E81F89EE-CE38-4731-84E6-C6C8C8E6EA31}" presName="node" presStyleLbl="node1" presStyleIdx="0" presStyleCnt="4" custScaleX="158842" custScaleY="122490">
        <dgm:presLayoutVars>
          <dgm:bulletEnabled val="1"/>
        </dgm:presLayoutVars>
      </dgm:prSet>
      <dgm:spPr/>
    </dgm:pt>
    <dgm:pt modelId="{3DB1D80E-573A-41A4-B3B7-C327B899196A}" type="pres">
      <dgm:prSet presAssocID="{E81F89EE-CE38-4731-84E6-C6C8C8E6EA31}" presName="dummy" presStyleCnt="0"/>
      <dgm:spPr/>
    </dgm:pt>
    <dgm:pt modelId="{0FE23700-2D54-4C78-AC79-3CAE7D335D6D}" type="pres">
      <dgm:prSet presAssocID="{6D7914D4-736D-4DF7-A67C-7A4DC9257430}" presName="sibTrans" presStyleLbl="sibTrans2D1" presStyleIdx="0" presStyleCnt="4"/>
      <dgm:spPr/>
    </dgm:pt>
    <dgm:pt modelId="{74E858E4-C77A-4E85-A761-52C6A4AA73AC}" type="pres">
      <dgm:prSet presAssocID="{CA3F9D68-41A3-4C72-8AC0-D82455D8568A}" presName="node" presStyleLbl="node1" presStyleIdx="1" presStyleCnt="4" custScaleX="128014" custScaleY="108145">
        <dgm:presLayoutVars>
          <dgm:bulletEnabled val="1"/>
        </dgm:presLayoutVars>
      </dgm:prSet>
      <dgm:spPr/>
    </dgm:pt>
    <dgm:pt modelId="{E75BC229-72E9-438A-86C4-5733303E6D8A}" type="pres">
      <dgm:prSet presAssocID="{CA3F9D68-41A3-4C72-8AC0-D82455D8568A}" presName="dummy" presStyleCnt="0"/>
      <dgm:spPr/>
    </dgm:pt>
    <dgm:pt modelId="{12C4F3A9-5821-4620-AD0C-D07D260BFC21}" type="pres">
      <dgm:prSet presAssocID="{3829D112-39B1-4054-8B9E-0F6687C34FD9}" presName="sibTrans" presStyleLbl="sibTrans2D1" presStyleIdx="1" presStyleCnt="4"/>
      <dgm:spPr/>
    </dgm:pt>
    <dgm:pt modelId="{3A31D307-F759-497C-96FE-280A4D1D6D92}" type="pres">
      <dgm:prSet presAssocID="{C9FEFB52-5C5E-460C-A4E8-2809D1489D7F}" presName="node" presStyleLbl="node1" presStyleIdx="2" presStyleCnt="4" custScaleX="148267">
        <dgm:presLayoutVars>
          <dgm:bulletEnabled val="1"/>
        </dgm:presLayoutVars>
      </dgm:prSet>
      <dgm:spPr/>
    </dgm:pt>
    <dgm:pt modelId="{6D52237D-10C9-4E7F-8A14-3A83344F7C46}" type="pres">
      <dgm:prSet presAssocID="{C9FEFB52-5C5E-460C-A4E8-2809D1489D7F}" presName="dummy" presStyleCnt="0"/>
      <dgm:spPr/>
    </dgm:pt>
    <dgm:pt modelId="{509DCEFF-DD31-44C4-8A16-D65379131EA6}" type="pres">
      <dgm:prSet presAssocID="{6A4656B4-0C8B-4F97-8A45-2C7EC5058957}" presName="sibTrans" presStyleLbl="sibTrans2D1" presStyleIdx="2" presStyleCnt="4"/>
      <dgm:spPr/>
    </dgm:pt>
    <dgm:pt modelId="{23C8FF76-5E05-46B5-9632-C6EEB4B05E8B}" type="pres">
      <dgm:prSet presAssocID="{CA19478C-F85C-4B9E-90B3-153AB8965D9A}" presName="node" presStyleLbl="node1" presStyleIdx="3" presStyleCnt="4" custScaleX="149845" custScaleY="119464">
        <dgm:presLayoutVars>
          <dgm:bulletEnabled val="1"/>
        </dgm:presLayoutVars>
      </dgm:prSet>
      <dgm:spPr/>
    </dgm:pt>
    <dgm:pt modelId="{711B17BE-0D71-473D-A31D-66E76BCB0047}" type="pres">
      <dgm:prSet presAssocID="{CA19478C-F85C-4B9E-90B3-153AB8965D9A}" presName="dummy" presStyleCnt="0"/>
      <dgm:spPr/>
    </dgm:pt>
    <dgm:pt modelId="{863F9312-3107-4F05-916E-64CC5CA77A0F}" type="pres">
      <dgm:prSet presAssocID="{7CD1DD75-DC7B-46EB-A042-F107B8A9C481}" presName="sibTrans" presStyleLbl="sibTrans2D1" presStyleIdx="3" presStyleCnt="4"/>
      <dgm:spPr/>
    </dgm:pt>
  </dgm:ptLst>
  <dgm:cxnLst>
    <dgm:cxn modelId="{5D130917-BE95-42AC-842D-890D7B32E117}" srcId="{55BABB7A-D766-4266-A392-C6BE50920FF9}" destId="{E81F89EE-CE38-4731-84E6-C6C8C8E6EA31}" srcOrd="0" destOrd="0" parTransId="{A74C83EC-7E00-4F8A-8FCE-D41D6F840721}" sibTransId="{6D7914D4-736D-4DF7-A67C-7A4DC9257430}"/>
    <dgm:cxn modelId="{EF22AB22-10A5-4CD3-899B-FA36B50CC027}" srcId="{F283C6B1-9054-4A34-997B-037EAC841C2C}" destId="{55BABB7A-D766-4266-A392-C6BE50920FF9}" srcOrd="0" destOrd="0" parTransId="{8B616358-7030-4D18-BBBD-EB6B5DCC6A7F}" sibTransId="{AA50A165-69A3-438F-A51E-BDC32C23E94E}"/>
    <dgm:cxn modelId="{23066F24-4F02-461C-89A8-DF84695F6E6E}" type="presOf" srcId="{C9FEFB52-5C5E-460C-A4E8-2809D1489D7F}" destId="{3A31D307-F759-497C-96FE-280A4D1D6D92}" srcOrd="0" destOrd="0" presId="urn:microsoft.com/office/officeart/2005/8/layout/radial6"/>
    <dgm:cxn modelId="{6362122B-872B-488C-B8C7-86D17B0AE7C5}" type="presOf" srcId="{3829D112-39B1-4054-8B9E-0F6687C34FD9}" destId="{12C4F3A9-5821-4620-AD0C-D07D260BFC21}" srcOrd="0" destOrd="0" presId="urn:microsoft.com/office/officeart/2005/8/layout/radial6"/>
    <dgm:cxn modelId="{C14BE35F-5D98-4A53-B887-C45C02C0B470}" type="presOf" srcId="{CA3F9D68-41A3-4C72-8AC0-D82455D8568A}" destId="{74E858E4-C77A-4E85-A761-52C6A4AA73AC}" srcOrd="0" destOrd="0" presId="urn:microsoft.com/office/officeart/2005/8/layout/radial6"/>
    <dgm:cxn modelId="{DDA34F45-9066-447A-BA98-7B1B05D60601}" srcId="{F283C6B1-9054-4A34-997B-037EAC841C2C}" destId="{29BC2086-3BE9-40A6-BEB1-C81AF690A5E2}" srcOrd="1" destOrd="0" parTransId="{D1059BCE-C2E0-471C-8CF9-241E6365F579}" sibTransId="{3A3497DC-87A4-4EE4-880D-5B915FAAA1B9}"/>
    <dgm:cxn modelId="{0F692C49-C226-4BA0-8D93-6745B58B37C0}" type="presOf" srcId="{F283C6B1-9054-4A34-997B-037EAC841C2C}" destId="{82B237C4-EBE9-4615-9397-49C43C7B2FB5}" srcOrd="0" destOrd="0" presId="urn:microsoft.com/office/officeart/2005/8/layout/radial6"/>
    <dgm:cxn modelId="{2EA77684-20B7-408D-9531-E9612FE4C4E8}" srcId="{55BABB7A-D766-4266-A392-C6BE50920FF9}" destId="{CA3F9D68-41A3-4C72-8AC0-D82455D8568A}" srcOrd="1" destOrd="0" parTransId="{FE88106B-B5EB-46FC-A874-EDB54CE10BF0}" sibTransId="{3829D112-39B1-4054-8B9E-0F6687C34FD9}"/>
    <dgm:cxn modelId="{B957A794-D319-4EAC-80D1-B7E172842316}" type="presOf" srcId="{7CD1DD75-DC7B-46EB-A042-F107B8A9C481}" destId="{863F9312-3107-4F05-916E-64CC5CA77A0F}" srcOrd="0" destOrd="0" presId="urn:microsoft.com/office/officeart/2005/8/layout/radial6"/>
    <dgm:cxn modelId="{3AAA6296-39DE-4883-9A70-57C4C630FC1B}" type="presOf" srcId="{6A4656B4-0C8B-4F97-8A45-2C7EC5058957}" destId="{509DCEFF-DD31-44C4-8A16-D65379131EA6}" srcOrd="0" destOrd="0" presId="urn:microsoft.com/office/officeart/2005/8/layout/radial6"/>
    <dgm:cxn modelId="{47C0FCAB-B480-4880-B2D8-E7FF2A5BADAD}" srcId="{55BABB7A-D766-4266-A392-C6BE50920FF9}" destId="{C9FEFB52-5C5E-460C-A4E8-2809D1489D7F}" srcOrd="2" destOrd="0" parTransId="{B7C09372-9404-445B-9B7B-B141EF16E8D3}" sibTransId="{6A4656B4-0C8B-4F97-8A45-2C7EC5058957}"/>
    <dgm:cxn modelId="{00C85DBC-5F1D-4C0D-AE1D-3DEDC66A97B3}" type="presOf" srcId="{CA19478C-F85C-4B9E-90B3-153AB8965D9A}" destId="{23C8FF76-5E05-46B5-9632-C6EEB4B05E8B}" srcOrd="0" destOrd="0" presId="urn:microsoft.com/office/officeart/2005/8/layout/radial6"/>
    <dgm:cxn modelId="{17575FBC-B399-4C25-92C5-915E8041911F}" type="presOf" srcId="{E81F89EE-CE38-4731-84E6-C6C8C8E6EA31}" destId="{9F24F27B-06D9-4869-866E-D7981ECA64EE}" srcOrd="0" destOrd="0" presId="urn:microsoft.com/office/officeart/2005/8/layout/radial6"/>
    <dgm:cxn modelId="{413B74C7-B37D-42A5-89F4-92056248FA55}" srcId="{55BABB7A-D766-4266-A392-C6BE50920FF9}" destId="{CA19478C-F85C-4B9E-90B3-153AB8965D9A}" srcOrd="3" destOrd="0" parTransId="{61B188E5-C3AE-4F73-9A90-3CE2CDAF9A15}" sibTransId="{7CD1DD75-DC7B-46EB-A042-F107B8A9C481}"/>
    <dgm:cxn modelId="{A25CF3ED-DC3D-4D37-A18D-C07D278DB54F}" type="presOf" srcId="{55BABB7A-D766-4266-A392-C6BE50920FF9}" destId="{95279612-C5EC-447E-992D-8E21B181E9A6}" srcOrd="0" destOrd="0" presId="urn:microsoft.com/office/officeart/2005/8/layout/radial6"/>
    <dgm:cxn modelId="{4BC01EF4-6C58-41E1-AA61-96103E54D05B}" type="presOf" srcId="{6D7914D4-736D-4DF7-A67C-7A4DC9257430}" destId="{0FE23700-2D54-4C78-AC79-3CAE7D335D6D}" srcOrd="0" destOrd="0" presId="urn:microsoft.com/office/officeart/2005/8/layout/radial6"/>
    <dgm:cxn modelId="{1010B25B-DF75-49C6-AE09-3B3926F8C002}" type="presParOf" srcId="{82B237C4-EBE9-4615-9397-49C43C7B2FB5}" destId="{95279612-C5EC-447E-992D-8E21B181E9A6}" srcOrd="0" destOrd="0" presId="urn:microsoft.com/office/officeart/2005/8/layout/radial6"/>
    <dgm:cxn modelId="{B51CAFE1-55D7-42DF-BF4C-5E468A203A4D}" type="presParOf" srcId="{82B237C4-EBE9-4615-9397-49C43C7B2FB5}" destId="{9F24F27B-06D9-4869-866E-D7981ECA64EE}" srcOrd="1" destOrd="0" presId="urn:microsoft.com/office/officeart/2005/8/layout/radial6"/>
    <dgm:cxn modelId="{57B1F9C9-AE10-4AF3-A96A-2951936D181B}" type="presParOf" srcId="{82B237C4-EBE9-4615-9397-49C43C7B2FB5}" destId="{3DB1D80E-573A-41A4-B3B7-C327B899196A}" srcOrd="2" destOrd="0" presId="urn:microsoft.com/office/officeart/2005/8/layout/radial6"/>
    <dgm:cxn modelId="{CEDE7835-1AAC-4991-BB11-E035015228EE}" type="presParOf" srcId="{82B237C4-EBE9-4615-9397-49C43C7B2FB5}" destId="{0FE23700-2D54-4C78-AC79-3CAE7D335D6D}" srcOrd="3" destOrd="0" presId="urn:microsoft.com/office/officeart/2005/8/layout/radial6"/>
    <dgm:cxn modelId="{BCFEF4A8-077A-4DB3-A2BD-444C8A558EA9}" type="presParOf" srcId="{82B237C4-EBE9-4615-9397-49C43C7B2FB5}" destId="{74E858E4-C77A-4E85-A761-52C6A4AA73AC}" srcOrd="4" destOrd="0" presId="urn:microsoft.com/office/officeart/2005/8/layout/radial6"/>
    <dgm:cxn modelId="{7E7B8311-1817-4A00-962D-F4E56F9F9675}" type="presParOf" srcId="{82B237C4-EBE9-4615-9397-49C43C7B2FB5}" destId="{E75BC229-72E9-438A-86C4-5733303E6D8A}" srcOrd="5" destOrd="0" presId="urn:microsoft.com/office/officeart/2005/8/layout/radial6"/>
    <dgm:cxn modelId="{F3B412EF-BC8D-49CB-9D82-E1A65B02CBCA}" type="presParOf" srcId="{82B237C4-EBE9-4615-9397-49C43C7B2FB5}" destId="{12C4F3A9-5821-4620-AD0C-D07D260BFC21}" srcOrd="6" destOrd="0" presId="urn:microsoft.com/office/officeart/2005/8/layout/radial6"/>
    <dgm:cxn modelId="{B7A05B67-45C9-4416-96B0-F6D8EEEED7C5}" type="presParOf" srcId="{82B237C4-EBE9-4615-9397-49C43C7B2FB5}" destId="{3A31D307-F759-497C-96FE-280A4D1D6D92}" srcOrd="7" destOrd="0" presId="urn:microsoft.com/office/officeart/2005/8/layout/radial6"/>
    <dgm:cxn modelId="{9380CF3B-F6DA-4BC7-B591-8899447E71FC}" type="presParOf" srcId="{82B237C4-EBE9-4615-9397-49C43C7B2FB5}" destId="{6D52237D-10C9-4E7F-8A14-3A83344F7C46}" srcOrd="8" destOrd="0" presId="urn:microsoft.com/office/officeart/2005/8/layout/radial6"/>
    <dgm:cxn modelId="{4DAA45C1-1B4A-426A-9BDF-D03DA07EA08A}" type="presParOf" srcId="{82B237C4-EBE9-4615-9397-49C43C7B2FB5}" destId="{509DCEFF-DD31-44C4-8A16-D65379131EA6}" srcOrd="9" destOrd="0" presId="urn:microsoft.com/office/officeart/2005/8/layout/radial6"/>
    <dgm:cxn modelId="{D0032D6E-4CC9-4C1B-8F0B-1151660FE095}" type="presParOf" srcId="{82B237C4-EBE9-4615-9397-49C43C7B2FB5}" destId="{23C8FF76-5E05-46B5-9632-C6EEB4B05E8B}" srcOrd="10" destOrd="0" presId="urn:microsoft.com/office/officeart/2005/8/layout/radial6"/>
    <dgm:cxn modelId="{E03B0BF2-FE59-4C5B-A8DC-85C55D9AA36D}" type="presParOf" srcId="{82B237C4-EBE9-4615-9397-49C43C7B2FB5}" destId="{711B17BE-0D71-473D-A31D-66E76BCB0047}" srcOrd="11" destOrd="0" presId="urn:microsoft.com/office/officeart/2005/8/layout/radial6"/>
    <dgm:cxn modelId="{BD3AC0CA-88BA-44E9-B5A4-621DECD8E0D2}" type="presParOf" srcId="{82B237C4-EBE9-4615-9397-49C43C7B2FB5}" destId="{863F9312-3107-4F05-916E-64CC5CA77A0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08D25-94BC-44AB-82BF-D78425CB42EF}"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s-MX"/>
        </a:p>
      </dgm:t>
    </dgm:pt>
    <dgm:pt modelId="{05758D5F-A716-45C5-AC0E-48530B02480A}">
      <dgm:prSet phldrT="[Texto]" custT="1"/>
      <dgm:spPr/>
      <dgm:t>
        <a:bodyPr/>
        <a:lstStyle/>
        <a:p>
          <a:pPr>
            <a:buFont typeface="+mj-lt"/>
            <a:buAutoNum type="arabicPeriod"/>
          </a:pPr>
          <a:r>
            <a:rPr lang="es-MX" sz="1400" dirty="0">
              <a:solidFill>
                <a:schemeClr val="tx1"/>
              </a:solidFill>
            </a:rPr>
            <a:t>Colaborar con el área coordinadora de archivos en la elaboración de los instrumentos de control archivístico y en la implementación de programas de capacitación en materia de archivo y gestión documental.</a:t>
          </a:r>
        </a:p>
      </dgm:t>
    </dgm:pt>
    <dgm:pt modelId="{B3D36F9B-279D-4908-A025-D7E82124335A}" type="parTrans" cxnId="{330334C6-FCCC-4B2A-9C2A-5F8ABD790B06}">
      <dgm:prSet/>
      <dgm:spPr/>
      <dgm:t>
        <a:bodyPr/>
        <a:lstStyle/>
        <a:p>
          <a:endParaRPr lang="es-MX"/>
        </a:p>
      </dgm:t>
    </dgm:pt>
    <dgm:pt modelId="{A9C4D22B-0FAE-4FC2-A5B5-0BB1B6BDDDC4}" type="sibTrans" cxnId="{330334C6-FCCC-4B2A-9C2A-5F8ABD790B06}">
      <dgm:prSet/>
      <dgm:spPr/>
      <dgm:t>
        <a:bodyPr/>
        <a:lstStyle/>
        <a:p>
          <a:endParaRPr lang="es-MX"/>
        </a:p>
      </dgm:t>
    </dgm:pt>
    <dgm:pt modelId="{45914466-56EF-4002-B61D-313E60462527}">
      <dgm:prSet phldrT="[Texto]" custT="1"/>
      <dgm:spPr/>
      <dgm:t>
        <a:bodyPr/>
        <a:lstStyle/>
        <a:p>
          <a:pPr>
            <a:buFont typeface="+mj-lt"/>
            <a:buAutoNum type="arabicPeriod"/>
          </a:pPr>
          <a:r>
            <a:rPr lang="es-MX" sz="1400" dirty="0">
              <a:solidFill>
                <a:schemeClr val="tx1"/>
              </a:solidFill>
            </a:rPr>
            <a:t>Proporcionar asesoría técnica a los archivos de trámite.</a:t>
          </a:r>
        </a:p>
      </dgm:t>
    </dgm:pt>
    <dgm:pt modelId="{D22A9B68-F268-4117-A493-35559D9C3D4D}" type="parTrans" cxnId="{35FD1B0A-8C61-4B49-A484-7651E8072C4E}">
      <dgm:prSet/>
      <dgm:spPr/>
      <dgm:t>
        <a:bodyPr/>
        <a:lstStyle/>
        <a:p>
          <a:endParaRPr lang="es-MX"/>
        </a:p>
      </dgm:t>
    </dgm:pt>
    <dgm:pt modelId="{2B02B947-9CB1-49C8-93CC-FA6359B05FE9}" type="sibTrans" cxnId="{35FD1B0A-8C61-4B49-A484-7651E8072C4E}">
      <dgm:prSet/>
      <dgm:spPr/>
      <dgm:t>
        <a:bodyPr/>
        <a:lstStyle/>
        <a:p>
          <a:endParaRPr lang="es-MX"/>
        </a:p>
      </dgm:t>
    </dgm:pt>
    <dgm:pt modelId="{44250ACB-C584-494F-8846-0F004983CFF7}">
      <dgm:prSet phldrT="[Texto]" custT="1"/>
      <dgm:spPr/>
      <dgm:t>
        <a:bodyPr/>
        <a:lstStyle/>
        <a:p>
          <a:pPr>
            <a:buFont typeface="+mj-lt"/>
            <a:buAutoNum type="arabicPeriod"/>
          </a:pPr>
          <a:r>
            <a:rPr lang="es-MX" sz="1400" dirty="0">
              <a:solidFill>
                <a:schemeClr val="tx1"/>
              </a:solidFill>
            </a:rPr>
            <a:t>Coadyuvará con el Grupo Interdisciplinario en el análisis de los procesos y procedimientos institucionales que dan origen a la documentación que integran los expedientes de cada serie documental y, representar a las áreas productoras de la documentación en las sesiones que éste lleve a cabo.</a:t>
          </a:r>
        </a:p>
      </dgm:t>
    </dgm:pt>
    <dgm:pt modelId="{3D846E70-198B-4068-B41A-1988EDB18A19}" type="parTrans" cxnId="{1684497B-9EA6-4F27-A6C4-9BC26BAD1737}">
      <dgm:prSet/>
      <dgm:spPr/>
      <dgm:t>
        <a:bodyPr/>
        <a:lstStyle/>
        <a:p>
          <a:endParaRPr lang="es-MX"/>
        </a:p>
      </dgm:t>
    </dgm:pt>
    <dgm:pt modelId="{48FEE7C1-017C-4A65-95BB-1EDDCD44CDB6}" type="sibTrans" cxnId="{1684497B-9EA6-4F27-A6C4-9BC26BAD1737}">
      <dgm:prSet/>
      <dgm:spPr/>
      <dgm:t>
        <a:bodyPr/>
        <a:lstStyle/>
        <a:p>
          <a:endParaRPr lang="es-MX"/>
        </a:p>
      </dgm:t>
    </dgm:pt>
    <dgm:pt modelId="{84EADB99-8568-4263-BA04-ACE6E9C32EAF}">
      <dgm:prSet phldrT="[Texto]" custT="1"/>
      <dgm:spPr/>
      <dgm:t>
        <a:bodyPr/>
        <a:lstStyle/>
        <a:p>
          <a:r>
            <a:rPr lang="es-MX" sz="1400" dirty="0">
              <a:solidFill>
                <a:schemeClr val="tx1"/>
              </a:solidFill>
            </a:rPr>
            <a:t>Colaborar con el Grupo Interno de Trabajo del SIA</a:t>
          </a:r>
        </a:p>
      </dgm:t>
    </dgm:pt>
    <dgm:pt modelId="{D5FE0A0E-4E73-43AE-98B3-851FAFFB42EB}" type="parTrans" cxnId="{D9BAF78C-1420-4B85-ADE0-B7699ACBC0DA}">
      <dgm:prSet/>
      <dgm:spPr/>
      <dgm:t>
        <a:bodyPr/>
        <a:lstStyle/>
        <a:p>
          <a:endParaRPr lang="es-MX"/>
        </a:p>
      </dgm:t>
    </dgm:pt>
    <dgm:pt modelId="{5C62C555-919C-44B0-BF10-956CC7B574A5}" type="sibTrans" cxnId="{D9BAF78C-1420-4B85-ADE0-B7699ACBC0DA}">
      <dgm:prSet/>
      <dgm:spPr/>
      <dgm:t>
        <a:bodyPr/>
        <a:lstStyle/>
        <a:p>
          <a:endParaRPr lang="es-MX"/>
        </a:p>
      </dgm:t>
    </dgm:pt>
    <dgm:pt modelId="{3FF7E604-EB9B-4658-B051-B2AA72B16CAC}">
      <dgm:prSet phldrT="[Texto]" custT="1"/>
      <dgm:spPr/>
      <dgm:t>
        <a:bodyPr/>
        <a:lstStyle/>
        <a:p>
          <a:pPr>
            <a:buFont typeface="+mj-lt"/>
            <a:buAutoNum type="arabicPeriod"/>
          </a:pPr>
          <a:r>
            <a:rPr lang="es-MX" sz="1400" dirty="0">
              <a:solidFill>
                <a:schemeClr val="tx1"/>
              </a:solidFill>
            </a:rPr>
            <a:t>Programar un calendario de visitas a las áreas productoras de la documentación para realizar la verificación de sus archivos de trámite.</a:t>
          </a:r>
        </a:p>
      </dgm:t>
    </dgm:pt>
    <dgm:pt modelId="{17B9FA52-F051-4A23-8DFB-6F983A67EEEF}" type="parTrans" cxnId="{49484C98-58AC-484F-8129-D896EE749B8C}">
      <dgm:prSet/>
      <dgm:spPr/>
      <dgm:t>
        <a:bodyPr/>
        <a:lstStyle/>
        <a:p>
          <a:endParaRPr lang="es-MX"/>
        </a:p>
      </dgm:t>
    </dgm:pt>
    <dgm:pt modelId="{2861DFF7-06CA-45D0-8F8C-04B4D5CEF32A}" type="sibTrans" cxnId="{49484C98-58AC-484F-8129-D896EE749B8C}">
      <dgm:prSet/>
      <dgm:spPr/>
      <dgm:t>
        <a:bodyPr/>
        <a:lstStyle/>
        <a:p>
          <a:endParaRPr lang="es-MX"/>
        </a:p>
      </dgm:t>
    </dgm:pt>
    <dgm:pt modelId="{D5387346-E939-4F43-936C-161E765AA791}">
      <dgm:prSet custT="1"/>
      <dgm:spPr/>
      <dgm:t>
        <a:bodyPr/>
        <a:lstStyle/>
        <a:p>
          <a:pPr>
            <a:buFont typeface="+mj-lt"/>
            <a:buAutoNum type="arabicPeriod"/>
          </a:pPr>
          <a:r>
            <a:rPr lang="es-MX" sz="1400" dirty="0">
              <a:solidFill>
                <a:schemeClr val="tx1"/>
              </a:solidFill>
            </a:rPr>
            <a:t>Informar a los enlaces de archivo de trámite, sobre los nuevos cambios o disposiciones que se implementen en materia de archivo. </a:t>
          </a:r>
        </a:p>
      </dgm:t>
    </dgm:pt>
    <dgm:pt modelId="{BC687E76-FAF8-4064-A926-A0D2F7E1DF33}" type="parTrans" cxnId="{1CFF3B62-9055-43BE-99F0-8691C2A1C649}">
      <dgm:prSet/>
      <dgm:spPr/>
      <dgm:t>
        <a:bodyPr/>
        <a:lstStyle/>
        <a:p>
          <a:endParaRPr lang="es-MX"/>
        </a:p>
      </dgm:t>
    </dgm:pt>
    <dgm:pt modelId="{11EABA67-6FB0-4B49-8392-587993091EE4}" type="sibTrans" cxnId="{1CFF3B62-9055-43BE-99F0-8691C2A1C649}">
      <dgm:prSet/>
      <dgm:spPr/>
      <dgm:t>
        <a:bodyPr/>
        <a:lstStyle/>
        <a:p>
          <a:endParaRPr lang="es-MX"/>
        </a:p>
      </dgm:t>
    </dgm:pt>
    <dgm:pt modelId="{059FB997-72D4-4D0E-B79D-807435B30DB6}" type="pres">
      <dgm:prSet presAssocID="{A4008D25-94BC-44AB-82BF-D78425CB42EF}" presName="diagram" presStyleCnt="0">
        <dgm:presLayoutVars>
          <dgm:dir/>
          <dgm:resizeHandles val="exact"/>
        </dgm:presLayoutVars>
      </dgm:prSet>
      <dgm:spPr/>
    </dgm:pt>
    <dgm:pt modelId="{BE2588E7-A94F-476E-A503-6FDA91CCFDF7}" type="pres">
      <dgm:prSet presAssocID="{05758D5F-A716-45C5-AC0E-48530B02480A}" presName="node" presStyleLbl="node1" presStyleIdx="0" presStyleCnt="6" custScaleY="128788">
        <dgm:presLayoutVars>
          <dgm:bulletEnabled val="1"/>
        </dgm:presLayoutVars>
      </dgm:prSet>
      <dgm:spPr/>
    </dgm:pt>
    <dgm:pt modelId="{256190FE-9366-4FD8-AD7C-F5D330A7B67C}" type="pres">
      <dgm:prSet presAssocID="{A9C4D22B-0FAE-4FC2-A5B5-0BB1B6BDDDC4}" presName="sibTrans" presStyleCnt="0"/>
      <dgm:spPr/>
    </dgm:pt>
    <dgm:pt modelId="{7CD7B08C-118A-4C2C-B14E-37FB8F5B0EAE}" type="pres">
      <dgm:prSet presAssocID="{45914466-56EF-4002-B61D-313E60462527}" presName="node" presStyleLbl="node1" presStyleIdx="1" presStyleCnt="6" custScaleY="128788">
        <dgm:presLayoutVars>
          <dgm:bulletEnabled val="1"/>
        </dgm:presLayoutVars>
      </dgm:prSet>
      <dgm:spPr/>
    </dgm:pt>
    <dgm:pt modelId="{4D7434C6-A8AA-4DE3-87B0-1A0C7E3AEC8C}" type="pres">
      <dgm:prSet presAssocID="{2B02B947-9CB1-49C8-93CC-FA6359B05FE9}" presName="sibTrans" presStyleCnt="0"/>
      <dgm:spPr/>
    </dgm:pt>
    <dgm:pt modelId="{11FD83F3-0A54-4F30-97C2-AEFDBE8FEF1F}" type="pres">
      <dgm:prSet presAssocID="{44250ACB-C584-494F-8846-0F004983CFF7}" presName="node" presStyleLbl="node1" presStyleIdx="2" presStyleCnt="6" custScaleY="128788">
        <dgm:presLayoutVars>
          <dgm:bulletEnabled val="1"/>
        </dgm:presLayoutVars>
      </dgm:prSet>
      <dgm:spPr/>
    </dgm:pt>
    <dgm:pt modelId="{855A51F9-C3B8-4CDA-87FC-E9BE02B86661}" type="pres">
      <dgm:prSet presAssocID="{48FEE7C1-017C-4A65-95BB-1EDDCD44CDB6}" presName="sibTrans" presStyleCnt="0"/>
      <dgm:spPr/>
    </dgm:pt>
    <dgm:pt modelId="{091C7673-5B33-483D-A6EF-8BC80D314CF6}" type="pres">
      <dgm:prSet presAssocID="{D5387346-E939-4F43-936C-161E765AA791}" presName="node" presStyleLbl="node1" presStyleIdx="3" presStyleCnt="6" custScaleY="127273">
        <dgm:presLayoutVars>
          <dgm:bulletEnabled val="1"/>
        </dgm:presLayoutVars>
      </dgm:prSet>
      <dgm:spPr/>
    </dgm:pt>
    <dgm:pt modelId="{A3DD6BC1-B4EB-4A58-86CA-3D2F501FAC99}" type="pres">
      <dgm:prSet presAssocID="{11EABA67-6FB0-4B49-8392-587993091EE4}" presName="sibTrans" presStyleCnt="0"/>
      <dgm:spPr/>
    </dgm:pt>
    <dgm:pt modelId="{2903BEE4-D996-4C21-B664-540DA424A5AC}" type="pres">
      <dgm:prSet presAssocID="{84EADB99-8568-4263-BA04-ACE6E9C32EAF}" presName="node" presStyleLbl="node1" presStyleIdx="4" presStyleCnt="6" custScaleY="118182">
        <dgm:presLayoutVars>
          <dgm:bulletEnabled val="1"/>
        </dgm:presLayoutVars>
      </dgm:prSet>
      <dgm:spPr/>
    </dgm:pt>
    <dgm:pt modelId="{5B3EBA27-0B4B-4185-9089-6CCAF4A8D5FC}" type="pres">
      <dgm:prSet presAssocID="{5C62C555-919C-44B0-BF10-956CC7B574A5}" presName="sibTrans" presStyleCnt="0"/>
      <dgm:spPr/>
    </dgm:pt>
    <dgm:pt modelId="{D2EEDF8C-3707-4049-972F-D9D5832AF47C}" type="pres">
      <dgm:prSet presAssocID="{3FF7E604-EB9B-4658-B051-B2AA72B16CAC}" presName="node" presStyleLbl="node1" presStyleIdx="5" presStyleCnt="6" custScaleY="118182">
        <dgm:presLayoutVars>
          <dgm:bulletEnabled val="1"/>
        </dgm:presLayoutVars>
      </dgm:prSet>
      <dgm:spPr/>
    </dgm:pt>
  </dgm:ptLst>
  <dgm:cxnLst>
    <dgm:cxn modelId="{35FD1B0A-8C61-4B49-A484-7651E8072C4E}" srcId="{A4008D25-94BC-44AB-82BF-D78425CB42EF}" destId="{45914466-56EF-4002-B61D-313E60462527}" srcOrd="1" destOrd="0" parTransId="{D22A9B68-F268-4117-A493-35559D9C3D4D}" sibTransId="{2B02B947-9CB1-49C8-93CC-FA6359B05FE9}"/>
    <dgm:cxn modelId="{9ED5520A-60B5-4B3E-AA8B-C52D0039A4A0}" type="presOf" srcId="{05758D5F-A716-45C5-AC0E-48530B02480A}" destId="{BE2588E7-A94F-476E-A503-6FDA91CCFDF7}" srcOrd="0" destOrd="0" presId="urn:microsoft.com/office/officeart/2005/8/layout/default"/>
    <dgm:cxn modelId="{E3B2DE25-77F5-4EF8-9C07-5D86CC5FCFD9}" type="presOf" srcId="{45914466-56EF-4002-B61D-313E60462527}" destId="{7CD7B08C-118A-4C2C-B14E-37FB8F5B0EAE}" srcOrd="0" destOrd="0" presId="urn:microsoft.com/office/officeart/2005/8/layout/default"/>
    <dgm:cxn modelId="{9B401031-36A5-4246-B637-855440339AF0}" type="presOf" srcId="{3FF7E604-EB9B-4658-B051-B2AA72B16CAC}" destId="{D2EEDF8C-3707-4049-972F-D9D5832AF47C}" srcOrd="0" destOrd="0" presId="urn:microsoft.com/office/officeart/2005/8/layout/default"/>
    <dgm:cxn modelId="{39A56640-B914-44B8-87D1-E8F60E47A1C3}" type="presOf" srcId="{D5387346-E939-4F43-936C-161E765AA791}" destId="{091C7673-5B33-483D-A6EF-8BC80D314CF6}" srcOrd="0" destOrd="0" presId="urn:microsoft.com/office/officeart/2005/8/layout/default"/>
    <dgm:cxn modelId="{1CFF3B62-9055-43BE-99F0-8691C2A1C649}" srcId="{A4008D25-94BC-44AB-82BF-D78425CB42EF}" destId="{D5387346-E939-4F43-936C-161E765AA791}" srcOrd="3" destOrd="0" parTransId="{BC687E76-FAF8-4064-A926-A0D2F7E1DF33}" sibTransId="{11EABA67-6FB0-4B49-8392-587993091EE4}"/>
    <dgm:cxn modelId="{1684497B-9EA6-4F27-A6C4-9BC26BAD1737}" srcId="{A4008D25-94BC-44AB-82BF-D78425CB42EF}" destId="{44250ACB-C584-494F-8846-0F004983CFF7}" srcOrd="2" destOrd="0" parTransId="{3D846E70-198B-4068-B41A-1988EDB18A19}" sibTransId="{48FEE7C1-017C-4A65-95BB-1EDDCD44CDB6}"/>
    <dgm:cxn modelId="{D9BAF78C-1420-4B85-ADE0-B7699ACBC0DA}" srcId="{A4008D25-94BC-44AB-82BF-D78425CB42EF}" destId="{84EADB99-8568-4263-BA04-ACE6E9C32EAF}" srcOrd="4" destOrd="0" parTransId="{D5FE0A0E-4E73-43AE-98B3-851FAFFB42EB}" sibTransId="{5C62C555-919C-44B0-BF10-956CC7B574A5}"/>
    <dgm:cxn modelId="{49484C98-58AC-484F-8129-D896EE749B8C}" srcId="{A4008D25-94BC-44AB-82BF-D78425CB42EF}" destId="{3FF7E604-EB9B-4658-B051-B2AA72B16CAC}" srcOrd="5" destOrd="0" parTransId="{17B9FA52-F051-4A23-8DFB-6F983A67EEEF}" sibTransId="{2861DFF7-06CA-45D0-8F8C-04B4D5CEF32A}"/>
    <dgm:cxn modelId="{EE0F5DC5-763F-4F72-8077-81A5B59A7359}" type="presOf" srcId="{84EADB99-8568-4263-BA04-ACE6E9C32EAF}" destId="{2903BEE4-D996-4C21-B664-540DA424A5AC}" srcOrd="0" destOrd="0" presId="urn:microsoft.com/office/officeart/2005/8/layout/default"/>
    <dgm:cxn modelId="{330334C6-FCCC-4B2A-9C2A-5F8ABD790B06}" srcId="{A4008D25-94BC-44AB-82BF-D78425CB42EF}" destId="{05758D5F-A716-45C5-AC0E-48530B02480A}" srcOrd="0" destOrd="0" parTransId="{B3D36F9B-279D-4908-A025-D7E82124335A}" sibTransId="{A9C4D22B-0FAE-4FC2-A5B5-0BB1B6BDDDC4}"/>
    <dgm:cxn modelId="{9D2E99D4-5BFB-4B18-8BDE-A77B67FC3110}" type="presOf" srcId="{44250ACB-C584-494F-8846-0F004983CFF7}" destId="{11FD83F3-0A54-4F30-97C2-AEFDBE8FEF1F}" srcOrd="0" destOrd="0" presId="urn:microsoft.com/office/officeart/2005/8/layout/default"/>
    <dgm:cxn modelId="{16C238E1-325B-4EB7-BC0B-444A6AC180B4}" type="presOf" srcId="{A4008D25-94BC-44AB-82BF-D78425CB42EF}" destId="{059FB997-72D4-4D0E-B79D-807435B30DB6}" srcOrd="0" destOrd="0" presId="urn:microsoft.com/office/officeart/2005/8/layout/default"/>
    <dgm:cxn modelId="{FDA0CB94-C46F-4BDB-9839-26CC342B6DB1}" type="presParOf" srcId="{059FB997-72D4-4D0E-B79D-807435B30DB6}" destId="{BE2588E7-A94F-476E-A503-6FDA91CCFDF7}" srcOrd="0" destOrd="0" presId="urn:microsoft.com/office/officeart/2005/8/layout/default"/>
    <dgm:cxn modelId="{26DE9817-9679-4212-9BD1-154E16CC28ED}" type="presParOf" srcId="{059FB997-72D4-4D0E-B79D-807435B30DB6}" destId="{256190FE-9366-4FD8-AD7C-F5D330A7B67C}" srcOrd="1" destOrd="0" presId="urn:microsoft.com/office/officeart/2005/8/layout/default"/>
    <dgm:cxn modelId="{C7E8090E-058F-4980-9A25-98E824C9A06D}" type="presParOf" srcId="{059FB997-72D4-4D0E-B79D-807435B30DB6}" destId="{7CD7B08C-118A-4C2C-B14E-37FB8F5B0EAE}" srcOrd="2" destOrd="0" presId="urn:microsoft.com/office/officeart/2005/8/layout/default"/>
    <dgm:cxn modelId="{B3249714-BA7E-42A1-8EC9-2728DA6F49AD}" type="presParOf" srcId="{059FB997-72D4-4D0E-B79D-807435B30DB6}" destId="{4D7434C6-A8AA-4DE3-87B0-1A0C7E3AEC8C}" srcOrd="3" destOrd="0" presId="urn:microsoft.com/office/officeart/2005/8/layout/default"/>
    <dgm:cxn modelId="{8E8F2FE0-9142-4F80-81D1-6AF1AF9BA3DB}" type="presParOf" srcId="{059FB997-72D4-4D0E-B79D-807435B30DB6}" destId="{11FD83F3-0A54-4F30-97C2-AEFDBE8FEF1F}" srcOrd="4" destOrd="0" presId="urn:microsoft.com/office/officeart/2005/8/layout/default"/>
    <dgm:cxn modelId="{5AECFA15-C7F5-48AB-9B41-711B3CE2FED8}" type="presParOf" srcId="{059FB997-72D4-4D0E-B79D-807435B30DB6}" destId="{855A51F9-C3B8-4CDA-87FC-E9BE02B86661}" srcOrd="5" destOrd="0" presId="urn:microsoft.com/office/officeart/2005/8/layout/default"/>
    <dgm:cxn modelId="{F209EA0A-CDAE-4E3C-A2B1-C1A3E9F88B57}" type="presParOf" srcId="{059FB997-72D4-4D0E-B79D-807435B30DB6}" destId="{091C7673-5B33-483D-A6EF-8BC80D314CF6}" srcOrd="6" destOrd="0" presId="urn:microsoft.com/office/officeart/2005/8/layout/default"/>
    <dgm:cxn modelId="{F817BCAA-75F5-430D-855B-2A009A50EA43}" type="presParOf" srcId="{059FB997-72D4-4D0E-B79D-807435B30DB6}" destId="{A3DD6BC1-B4EB-4A58-86CA-3D2F501FAC99}" srcOrd="7" destOrd="0" presId="urn:microsoft.com/office/officeart/2005/8/layout/default"/>
    <dgm:cxn modelId="{E9C1291D-1C76-45E9-958B-FDCB394026BC}" type="presParOf" srcId="{059FB997-72D4-4D0E-B79D-807435B30DB6}" destId="{2903BEE4-D996-4C21-B664-540DA424A5AC}" srcOrd="8" destOrd="0" presId="urn:microsoft.com/office/officeart/2005/8/layout/default"/>
    <dgm:cxn modelId="{6CB34655-9FDA-44EE-A3DA-D204414BB3D4}" type="presParOf" srcId="{059FB997-72D4-4D0E-B79D-807435B30DB6}" destId="{5B3EBA27-0B4B-4185-9089-6CCAF4A8D5FC}" srcOrd="9" destOrd="0" presId="urn:microsoft.com/office/officeart/2005/8/layout/default"/>
    <dgm:cxn modelId="{2F9CF835-1FB3-4E95-9304-24542CCF4696}" type="presParOf" srcId="{059FB997-72D4-4D0E-B79D-807435B30DB6}" destId="{D2EEDF8C-3707-4049-972F-D9D5832AF47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23786-5CF5-474B-9BF0-B1B21B3A345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s-MX"/>
        </a:p>
      </dgm:t>
    </dgm:pt>
    <dgm:pt modelId="{54411AC5-F433-48A6-B719-5F951DC72763}">
      <dgm:prSet phldrT="[Texto]"/>
      <dgm:spPr/>
      <dgm:t>
        <a:bodyPr/>
        <a:lstStyle/>
        <a:p>
          <a:r>
            <a:rPr lang="es-MX" dirty="0"/>
            <a:t>Integrar y organizar los expedientes que cada área o unidad produzca, use y reciba.</a:t>
          </a:r>
        </a:p>
      </dgm:t>
    </dgm:pt>
    <dgm:pt modelId="{D6EBB8AB-C02C-4C87-9DF0-FFFC51B67C32}" type="parTrans" cxnId="{73135276-CB5A-4370-8277-33ED9EA8CE18}">
      <dgm:prSet/>
      <dgm:spPr/>
      <dgm:t>
        <a:bodyPr/>
        <a:lstStyle/>
        <a:p>
          <a:endParaRPr lang="es-MX"/>
        </a:p>
      </dgm:t>
    </dgm:pt>
    <dgm:pt modelId="{D3C2F2BA-5CAF-42B8-88C6-916267DA5C15}" type="sibTrans" cxnId="{73135276-CB5A-4370-8277-33ED9EA8CE18}">
      <dgm:prSet/>
      <dgm:spPr/>
      <dgm:t>
        <a:bodyPr/>
        <a:lstStyle/>
        <a:p>
          <a:endParaRPr lang="es-MX"/>
        </a:p>
      </dgm:t>
    </dgm:pt>
    <dgm:pt modelId="{15D361E9-F3E3-4D38-94F4-9B67F4DC0637}">
      <dgm:prSet phldrT="[Texto]"/>
      <dgm:spPr/>
      <dgm:t>
        <a:bodyPr/>
        <a:lstStyle/>
        <a:p>
          <a:r>
            <a:rPr lang="es-MX" dirty="0"/>
            <a:t>Resguardar los archivos y aquella </a:t>
          </a:r>
          <a:r>
            <a:rPr lang="es-MX" dirty="0" err="1"/>
            <a:t>inf</a:t>
          </a:r>
          <a:r>
            <a:rPr lang="es-MX" dirty="0"/>
            <a:t>. Clasificada de acuerdo a la normativa en materia de transparencia y Acceso a  la información</a:t>
          </a:r>
        </a:p>
      </dgm:t>
    </dgm:pt>
    <dgm:pt modelId="{4CF02B26-90DB-4155-90C9-640870C306E3}" type="parTrans" cxnId="{6C5A7D05-CF9C-4555-A721-B105E3E968B8}">
      <dgm:prSet/>
      <dgm:spPr/>
      <dgm:t>
        <a:bodyPr/>
        <a:lstStyle/>
        <a:p>
          <a:endParaRPr lang="es-MX"/>
        </a:p>
      </dgm:t>
    </dgm:pt>
    <dgm:pt modelId="{066959E0-EAB3-4C0F-BFDE-C396BA50874D}" type="sibTrans" cxnId="{6C5A7D05-CF9C-4555-A721-B105E3E968B8}">
      <dgm:prSet/>
      <dgm:spPr/>
      <dgm:t>
        <a:bodyPr/>
        <a:lstStyle/>
        <a:p>
          <a:endParaRPr lang="es-MX"/>
        </a:p>
      </dgm:t>
    </dgm:pt>
    <dgm:pt modelId="{B8F882F7-2ADF-4919-93BE-CA4F8A72EA19}">
      <dgm:prSet phldrT="[Texto]" custT="1"/>
      <dgm:spPr/>
      <dgm:t>
        <a:bodyPr/>
        <a:lstStyle/>
        <a:p>
          <a:r>
            <a:rPr lang="es-MX" sz="1800" b="1" dirty="0"/>
            <a:t>Colaborar con el área coordinadora de archivos en la elaboración de los instrumentos de control archivístico</a:t>
          </a:r>
        </a:p>
      </dgm:t>
    </dgm:pt>
    <dgm:pt modelId="{46517B21-03EB-44E3-8AC1-675EAD83B7B4}" type="parTrans" cxnId="{82931F44-A554-4B23-AD7E-E6A68D95F786}">
      <dgm:prSet/>
      <dgm:spPr/>
      <dgm:t>
        <a:bodyPr/>
        <a:lstStyle/>
        <a:p>
          <a:endParaRPr lang="es-MX"/>
        </a:p>
      </dgm:t>
    </dgm:pt>
    <dgm:pt modelId="{A9514C59-AE40-4E42-BDB5-41D71E69B961}" type="sibTrans" cxnId="{82931F44-A554-4B23-AD7E-E6A68D95F786}">
      <dgm:prSet/>
      <dgm:spPr/>
      <dgm:t>
        <a:bodyPr/>
        <a:lstStyle/>
        <a:p>
          <a:endParaRPr lang="es-MX"/>
        </a:p>
      </dgm:t>
    </dgm:pt>
    <dgm:pt modelId="{4F7AF510-67BC-4AD5-AC7E-1FEA6ACEDA2B}">
      <dgm:prSet/>
      <dgm:spPr/>
      <dgm:t>
        <a:bodyPr/>
        <a:lstStyle/>
        <a:p>
          <a:r>
            <a:rPr lang="es-MX" dirty="0"/>
            <a:t>Asegurar el control, localización y consulta de los expedientes mediante la elaboración de los inventarios documentales</a:t>
          </a:r>
        </a:p>
      </dgm:t>
    </dgm:pt>
    <dgm:pt modelId="{E904B42B-7D92-4ED3-B565-8CAD33CF1FE6}" type="parTrans" cxnId="{B8CBEBF4-3423-4709-9EEA-1A9EC7C14DFE}">
      <dgm:prSet/>
      <dgm:spPr/>
      <dgm:t>
        <a:bodyPr/>
        <a:lstStyle/>
        <a:p>
          <a:endParaRPr lang="es-MX"/>
        </a:p>
      </dgm:t>
    </dgm:pt>
    <dgm:pt modelId="{CAA32F65-D867-42C7-A4AF-E1F788A28915}" type="sibTrans" cxnId="{B8CBEBF4-3423-4709-9EEA-1A9EC7C14DFE}">
      <dgm:prSet/>
      <dgm:spPr/>
      <dgm:t>
        <a:bodyPr/>
        <a:lstStyle/>
        <a:p>
          <a:endParaRPr lang="es-MX"/>
        </a:p>
      </dgm:t>
    </dgm:pt>
    <dgm:pt modelId="{2FF9C4B2-3EAB-4887-BD80-8BCB434672D6}">
      <dgm:prSet/>
      <dgm:spPr/>
      <dgm:t>
        <a:bodyPr/>
        <a:lstStyle/>
        <a:p>
          <a:r>
            <a:rPr lang="es-MX" dirty="0"/>
            <a:t>Trabajar de acuerdo con los criterios específicos y recomendaciones dictados por el área coordinadora de archivos</a:t>
          </a:r>
        </a:p>
      </dgm:t>
    </dgm:pt>
    <dgm:pt modelId="{963E2FD3-2BC3-4B2C-B0BF-694D50B8B2B5}" type="parTrans" cxnId="{5A193C9C-AFEB-4EFF-AAD1-52338898C91E}">
      <dgm:prSet/>
      <dgm:spPr/>
      <dgm:t>
        <a:bodyPr/>
        <a:lstStyle/>
        <a:p>
          <a:endParaRPr lang="es-MX"/>
        </a:p>
      </dgm:t>
    </dgm:pt>
    <dgm:pt modelId="{A55CF52B-943C-4452-8EAD-75F2950FB0DD}" type="sibTrans" cxnId="{5A193C9C-AFEB-4EFF-AAD1-52338898C91E}">
      <dgm:prSet/>
      <dgm:spPr/>
      <dgm:t>
        <a:bodyPr/>
        <a:lstStyle/>
        <a:p>
          <a:endParaRPr lang="es-MX"/>
        </a:p>
      </dgm:t>
    </dgm:pt>
    <dgm:pt modelId="{295083CA-0CB2-4E8B-979B-52128E151413}">
      <dgm:prSet/>
      <dgm:spPr/>
      <dgm:t>
        <a:bodyPr/>
        <a:lstStyle/>
        <a:p>
          <a:r>
            <a:rPr lang="es-MX" dirty="0"/>
            <a:t>Realizar las transferencias primarias al archivo de concentración</a:t>
          </a:r>
        </a:p>
      </dgm:t>
    </dgm:pt>
    <dgm:pt modelId="{6D31B392-22A2-407D-9895-2B941D971339}" type="parTrans" cxnId="{7DA97809-1CDF-42B3-A51F-7601B8078F5D}">
      <dgm:prSet/>
      <dgm:spPr/>
      <dgm:t>
        <a:bodyPr/>
        <a:lstStyle/>
        <a:p>
          <a:endParaRPr lang="es-MX"/>
        </a:p>
      </dgm:t>
    </dgm:pt>
    <dgm:pt modelId="{9F8EAE63-657D-4A08-A72F-3F94B6FD597C}" type="sibTrans" cxnId="{7DA97809-1CDF-42B3-A51F-7601B8078F5D}">
      <dgm:prSet/>
      <dgm:spPr/>
      <dgm:t>
        <a:bodyPr/>
        <a:lstStyle/>
        <a:p>
          <a:endParaRPr lang="es-MX"/>
        </a:p>
      </dgm:t>
    </dgm:pt>
    <dgm:pt modelId="{0B7C2CC8-F850-4ADD-88DB-40A6AA10E49F}">
      <dgm:prSet/>
      <dgm:spPr/>
      <dgm:t>
        <a:bodyPr/>
        <a:lstStyle/>
        <a:p>
          <a:r>
            <a:rPr lang="es-MX" dirty="0"/>
            <a:t>Las demás que establezcan las disposiciones jurídicas aplicables…</a:t>
          </a:r>
        </a:p>
      </dgm:t>
    </dgm:pt>
    <dgm:pt modelId="{CB135A4B-5D07-4AE2-B63F-68B46A0F2491}" type="parTrans" cxnId="{BF2ADE9A-016A-4D20-BE7E-708E4E5B65AF}">
      <dgm:prSet/>
      <dgm:spPr/>
      <dgm:t>
        <a:bodyPr/>
        <a:lstStyle/>
        <a:p>
          <a:endParaRPr lang="es-MX"/>
        </a:p>
      </dgm:t>
    </dgm:pt>
    <dgm:pt modelId="{5E3882A8-C272-4254-AEFC-10C7B16358A8}" type="sibTrans" cxnId="{BF2ADE9A-016A-4D20-BE7E-708E4E5B65AF}">
      <dgm:prSet/>
      <dgm:spPr/>
      <dgm:t>
        <a:bodyPr/>
        <a:lstStyle/>
        <a:p>
          <a:endParaRPr lang="es-MX"/>
        </a:p>
      </dgm:t>
    </dgm:pt>
    <dgm:pt modelId="{4E8A269E-7BB4-440B-8D3C-2FE73E55BE32}" type="pres">
      <dgm:prSet presAssocID="{A5523786-5CF5-474B-9BF0-B1B21B3A345D}" presName="diagram" presStyleCnt="0">
        <dgm:presLayoutVars>
          <dgm:dir/>
          <dgm:resizeHandles val="exact"/>
        </dgm:presLayoutVars>
      </dgm:prSet>
      <dgm:spPr/>
    </dgm:pt>
    <dgm:pt modelId="{231BF35E-EB92-495F-B73F-C8B6FC00AE94}" type="pres">
      <dgm:prSet presAssocID="{54411AC5-F433-48A6-B719-5F951DC72763}" presName="node" presStyleLbl="node1" presStyleIdx="0" presStyleCnt="7">
        <dgm:presLayoutVars>
          <dgm:bulletEnabled val="1"/>
        </dgm:presLayoutVars>
      </dgm:prSet>
      <dgm:spPr/>
    </dgm:pt>
    <dgm:pt modelId="{64FD9170-CC81-41DE-9238-5BED80172203}" type="pres">
      <dgm:prSet presAssocID="{D3C2F2BA-5CAF-42B8-88C6-916267DA5C15}" presName="sibTrans" presStyleCnt="0"/>
      <dgm:spPr/>
    </dgm:pt>
    <dgm:pt modelId="{65EB53F7-3A4C-42AA-9B64-96D78FF2AF3E}" type="pres">
      <dgm:prSet presAssocID="{4F7AF510-67BC-4AD5-AC7E-1FEA6ACEDA2B}" presName="node" presStyleLbl="node1" presStyleIdx="1" presStyleCnt="7">
        <dgm:presLayoutVars>
          <dgm:bulletEnabled val="1"/>
        </dgm:presLayoutVars>
      </dgm:prSet>
      <dgm:spPr/>
    </dgm:pt>
    <dgm:pt modelId="{AF20EA16-327D-420F-A4BF-E45153653DBC}" type="pres">
      <dgm:prSet presAssocID="{CAA32F65-D867-42C7-A4AF-E1F788A28915}" presName="sibTrans" presStyleCnt="0"/>
      <dgm:spPr/>
    </dgm:pt>
    <dgm:pt modelId="{280B3202-1C27-4134-AEC5-19AA354D421E}" type="pres">
      <dgm:prSet presAssocID="{15D361E9-F3E3-4D38-94F4-9B67F4DC0637}" presName="node" presStyleLbl="node1" presStyleIdx="2" presStyleCnt="7">
        <dgm:presLayoutVars>
          <dgm:bulletEnabled val="1"/>
        </dgm:presLayoutVars>
      </dgm:prSet>
      <dgm:spPr/>
    </dgm:pt>
    <dgm:pt modelId="{35516C0A-8806-49B5-BECA-BAD4E7F74329}" type="pres">
      <dgm:prSet presAssocID="{066959E0-EAB3-4C0F-BFDE-C396BA50874D}" presName="sibTrans" presStyleCnt="0"/>
      <dgm:spPr/>
    </dgm:pt>
    <dgm:pt modelId="{993F1BD7-15BB-489B-B423-87B77448D8C2}" type="pres">
      <dgm:prSet presAssocID="{B8F882F7-2ADF-4919-93BE-CA4F8A72EA19}" presName="node" presStyleLbl="node1" presStyleIdx="3" presStyleCnt="7" custScaleX="103453">
        <dgm:presLayoutVars>
          <dgm:bulletEnabled val="1"/>
        </dgm:presLayoutVars>
      </dgm:prSet>
      <dgm:spPr/>
    </dgm:pt>
    <dgm:pt modelId="{1EDFC38F-9E8C-4A64-A1CD-987BFEFD7D3F}" type="pres">
      <dgm:prSet presAssocID="{A9514C59-AE40-4E42-BDB5-41D71E69B961}" presName="sibTrans" presStyleCnt="0"/>
      <dgm:spPr/>
    </dgm:pt>
    <dgm:pt modelId="{9B44A6A6-56A7-49C8-86EA-E1CD3989DA8D}" type="pres">
      <dgm:prSet presAssocID="{2FF9C4B2-3EAB-4887-BD80-8BCB434672D6}" presName="node" presStyleLbl="node1" presStyleIdx="4" presStyleCnt="7">
        <dgm:presLayoutVars>
          <dgm:bulletEnabled val="1"/>
        </dgm:presLayoutVars>
      </dgm:prSet>
      <dgm:spPr/>
    </dgm:pt>
    <dgm:pt modelId="{C703473C-1999-4BF9-B16F-D6399B2F12F8}" type="pres">
      <dgm:prSet presAssocID="{A55CF52B-943C-4452-8EAD-75F2950FB0DD}" presName="sibTrans" presStyleCnt="0"/>
      <dgm:spPr/>
    </dgm:pt>
    <dgm:pt modelId="{7A0A26E9-CBD1-4DDC-A65A-B41CB9BFA50C}" type="pres">
      <dgm:prSet presAssocID="{295083CA-0CB2-4E8B-979B-52128E151413}" presName="node" presStyleLbl="node1" presStyleIdx="5" presStyleCnt="7">
        <dgm:presLayoutVars>
          <dgm:bulletEnabled val="1"/>
        </dgm:presLayoutVars>
      </dgm:prSet>
      <dgm:spPr/>
    </dgm:pt>
    <dgm:pt modelId="{202566C9-9C72-4B06-B693-4187419B4AFB}" type="pres">
      <dgm:prSet presAssocID="{9F8EAE63-657D-4A08-A72F-3F94B6FD597C}" presName="sibTrans" presStyleCnt="0"/>
      <dgm:spPr/>
    </dgm:pt>
    <dgm:pt modelId="{B5911A47-E349-4A52-AE58-5C7E5DD3562A}" type="pres">
      <dgm:prSet presAssocID="{0B7C2CC8-F850-4ADD-88DB-40A6AA10E49F}" presName="node" presStyleLbl="node1" presStyleIdx="6" presStyleCnt="7">
        <dgm:presLayoutVars>
          <dgm:bulletEnabled val="1"/>
        </dgm:presLayoutVars>
      </dgm:prSet>
      <dgm:spPr/>
    </dgm:pt>
  </dgm:ptLst>
  <dgm:cxnLst>
    <dgm:cxn modelId="{6C5A7D05-CF9C-4555-A721-B105E3E968B8}" srcId="{A5523786-5CF5-474B-9BF0-B1B21B3A345D}" destId="{15D361E9-F3E3-4D38-94F4-9B67F4DC0637}" srcOrd="2" destOrd="0" parTransId="{4CF02B26-90DB-4155-90C9-640870C306E3}" sibTransId="{066959E0-EAB3-4C0F-BFDE-C396BA50874D}"/>
    <dgm:cxn modelId="{7DA97809-1CDF-42B3-A51F-7601B8078F5D}" srcId="{A5523786-5CF5-474B-9BF0-B1B21B3A345D}" destId="{295083CA-0CB2-4E8B-979B-52128E151413}" srcOrd="5" destOrd="0" parTransId="{6D31B392-22A2-407D-9895-2B941D971339}" sibTransId="{9F8EAE63-657D-4A08-A72F-3F94B6FD597C}"/>
    <dgm:cxn modelId="{E0D08931-E934-4B4C-A749-FDAE572F69F8}" type="presOf" srcId="{0B7C2CC8-F850-4ADD-88DB-40A6AA10E49F}" destId="{B5911A47-E349-4A52-AE58-5C7E5DD3562A}" srcOrd="0" destOrd="0" presId="urn:microsoft.com/office/officeart/2005/8/layout/default"/>
    <dgm:cxn modelId="{82931F44-A554-4B23-AD7E-E6A68D95F786}" srcId="{A5523786-5CF5-474B-9BF0-B1B21B3A345D}" destId="{B8F882F7-2ADF-4919-93BE-CA4F8A72EA19}" srcOrd="3" destOrd="0" parTransId="{46517B21-03EB-44E3-8AC1-675EAD83B7B4}" sibTransId="{A9514C59-AE40-4E42-BDB5-41D71E69B961}"/>
    <dgm:cxn modelId="{73135276-CB5A-4370-8277-33ED9EA8CE18}" srcId="{A5523786-5CF5-474B-9BF0-B1B21B3A345D}" destId="{54411AC5-F433-48A6-B719-5F951DC72763}" srcOrd="0" destOrd="0" parTransId="{D6EBB8AB-C02C-4C87-9DF0-FFFC51B67C32}" sibTransId="{D3C2F2BA-5CAF-42B8-88C6-916267DA5C15}"/>
    <dgm:cxn modelId="{9F401E5A-F948-418F-8596-568251D87479}" type="presOf" srcId="{4F7AF510-67BC-4AD5-AC7E-1FEA6ACEDA2B}" destId="{65EB53F7-3A4C-42AA-9B64-96D78FF2AF3E}" srcOrd="0" destOrd="0" presId="urn:microsoft.com/office/officeart/2005/8/layout/default"/>
    <dgm:cxn modelId="{F0C55C7C-081D-432A-8D2E-65FB3342992C}" type="presOf" srcId="{15D361E9-F3E3-4D38-94F4-9B67F4DC0637}" destId="{280B3202-1C27-4134-AEC5-19AA354D421E}" srcOrd="0" destOrd="0" presId="urn:microsoft.com/office/officeart/2005/8/layout/default"/>
    <dgm:cxn modelId="{38620296-0E67-4E43-B041-AA57E3F60C1D}" type="presOf" srcId="{2FF9C4B2-3EAB-4887-BD80-8BCB434672D6}" destId="{9B44A6A6-56A7-49C8-86EA-E1CD3989DA8D}" srcOrd="0" destOrd="0" presId="urn:microsoft.com/office/officeart/2005/8/layout/default"/>
    <dgm:cxn modelId="{BF2ADE9A-016A-4D20-BE7E-708E4E5B65AF}" srcId="{A5523786-5CF5-474B-9BF0-B1B21B3A345D}" destId="{0B7C2CC8-F850-4ADD-88DB-40A6AA10E49F}" srcOrd="6" destOrd="0" parTransId="{CB135A4B-5D07-4AE2-B63F-68B46A0F2491}" sibTransId="{5E3882A8-C272-4254-AEFC-10C7B16358A8}"/>
    <dgm:cxn modelId="{5A193C9C-AFEB-4EFF-AAD1-52338898C91E}" srcId="{A5523786-5CF5-474B-9BF0-B1B21B3A345D}" destId="{2FF9C4B2-3EAB-4887-BD80-8BCB434672D6}" srcOrd="4" destOrd="0" parTransId="{963E2FD3-2BC3-4B2C-B0BF-694D50B8B2B5}" sibTransId="{A55CF52B-943C-4452-8EAD-75F2950FB0DD}"/>
    <dgm:cxn modelId="{718B81A9-DCD7-49D9-99D6-BF43262CDF6B}" type="presOf" srcId="{B8F882F7-2ADF-4919-93BE-CA4F8A72EA19}" destId="{993F1BD7-15BB-489B-B423-87B77448D8C2}" srcOrd="0" destOrd="0" presId="urn:microsoft.com/office/officeart/2005/8/layout/default"/>
    <dgm:cxn modelId="{884E3CB8-C957-47F3-A220-D576A67B9B64}" type="presOf" srcId="{54411AC5-F433-48A6-B719-5F951DC72763}" destId="{231BF35E-EB92-495F-B73F-C8B6FC00AE94}" srcOrd="0" destOrd="0" presId="urn:microsoft.com/office/officeart/2005/8/layout/default"/>
    <dgm:cxn modelId="{48B402E4-DFD3-4DB6-8DAF-692210662ABC}" type="presOf" srcId="{A5523786-5CF5-474B-9BF0-B1B21B3A345D}" destId="{4E8A269E-7BB4-440B-8D3C-2FE73E55BE32}" srcOrd="0" destOrd="0" presId="urn:microsoft.com/office/officeart/2005/8/layout/default"/>
    <dgm:cxn modelId="{9D9DA7E9-5D82-4C9B-BFD4-05C4CB9B03FB}" type="presOf" srcId="{295083CA-0CB2-4E8B-979B-52128E151413}" destId="{7A0A26E9-CBD1-4DDC-A65A-B41CB9BFA50C}" srcOrd="0" destOrd="0" presId="urn:microsoft.com/office/officeart/2005/8/layout/default"/>
    <dgm:cxn modelId="{B8CBEBF4-3423-4709-9EEA-1A9EC7C14DFE}" srcId="{A5523786-5CF5-474B-9BF0-B1B21B3A345D}" destId="{4F7AF510-67BC-4AD5-AC7E-1FEA6ACEDA2B}" srcOrd="1" destOrd="0" parTransId="{E904B42B-7D92-4ED3-B565-8CAD33CF1FE6}" sibTransId="{CAA32F65-D867-42C7-A4AF-E1F788A28915}"/>
    <dgm:cxn modelId="{E37C5CBC-42CC-49BB-B172-1B5FC6868F68}" type="presParOf" srcId="{4E8A269E-7BB4-440B-8D3C-2FE73E55BE32}" destId="{231BF35E-EB92-495F-B73F-C8B6FC00AE94}" srcOrd="0" destOrd="0" presId="urn:microsoft.com/office/officeart/2005/8/layout/default"/>
    <dgm:cxn modelId="{B948DBC0-BD2E-403A-8F6A-8CD22F996047}" type="presParOf" srcId="{4E8A269E-7BB4-440B-8D3C-2FE73E55BE32}" destId="{64FD9170-CC81-41DE-9238-5BED80172203}" srcOrd="1" destOrd="0" presId="urn:microsoft.com/office/officeart/2005/8/layout/default"/>
    <dgm:cxn modelId="{8B41B380-42A5-45DC-B7E9-456B168E5BBA}" type="presParOf" srcId="{4E8A269E-7BB4-440B-8D3C-2FE73E55BE32}" destId="{65EB53F7-3A4C-42AA-9B64-96D78FF2AF3E}" srcOrd="2" destOrd="0" presId="urn:microsoft.com/office/officeart/2005/8/layout/default"/>
    <dgm:cxn modelId="{29D79F03-C9BD-44D8-8C1A-226B0C33B283}" type="presParOf" srcId="{4E8A269E-7BB4-440B-8D3C-2FE73E55BE32}" destId="{AF20EA16-327D-420F-A4BF-E45153653DBC}" srcOrd="3" destOrd="0" presId="urn:microsoft.com/office/officeart/2005/8/layout/default"/>
    <dgm:cxn modelId="{BA40A104-A68C-4AD8-9752-9E0478832860}" type="presParOf" srcId="{4E8A269E-7BB4-440B-8D3C-2FE73E55BE32}" destId="{280B3202-1C27-4134-AEC5-19AA354D421E}" srcOrd="4" destOrd="0" presId="urn:microsoft.com/office/officeart/2005/8/layout/default"/>
    <dgm:cxn modelId="{DD5D5394-BE97-445C-8C94-27997AA2F44A}" type="presParOf" srcId="{4E8A269E-7BB4-440B-8D3C-2FE73E55BE32}" destId="{35516C0A-8806-49B5-BECA-BAD4E7F74329}" srcOrd="5" destOrd="0" presId="urn:microsoft.com/office/officeart/2005/8/layout/default"/>
    <dgm:cxn modelId="{D6F983A3-D9FB-486A-A5ED-12E98C6BF9CE}" type="presParOf" srcId="{4E8A269E-7BB4-440B-8D3C-2FE73E55BE32}" destId="{993F1BD7-15BB-489B-B423-87B77448D8C2}" srcOrd="6" destOrd="0" presId="urn:microsoft.com/office/officeart/2005/8/layout/default"/>
    <dgm:cxn modelId="{B74D79A7-1E64-48DF-A5ED-A122645CC339}" type="presParOf" srcId="{4E8A269E-7BB4-440B-8D3C-2FE73E55BE32}" destId="{1EDFC38F-9E8C-4A64-A1CD-987BFEFD7D3F}" srcOrd="7" destOrd="0" presId="urn:microsoft.com/office/officeart/2005/8/layout/default"/>
    <dgm:cxn modelId="{0D827626-9AE6-42FD-BAC8-0EAA5FEBBB55}" type="presParOf" srcId="{4E8A269E-7BB4-440B-8D3C-2FE73E55BE32}" destId="{9B44A6A6-56A7-49C8-86EA-E1CD3989DA8D}" srcOrd="8" destOrd="0" presId="urn:microsoft.com/office/officeart/2005/8/layout/default"/>
    <dgm:cxn modelId="{137A03E6-3094-457E-ADAD-15062ACD36D3}" type="presParOf" srcId="{4E8A269E-7BB4-440B-8D3C-2FE73E55BE32}" destId="{C703473C-1999-4BF9-B16F-D6399B2F12F8}" srcOrd="9" destOrd="0" presId="urn:microsoft.com/office/officeart/2005/8/layout/default"/>
    <dgm:cxn modelId="{51F6A282-EECA-43A4-B1DE-8A975BDF2A08}" type="presParOf" srcId="{4E8A269E-7BB4-440B-8D3C-2FE73E55BE32}" destId="{7A0A26E9-CBD1-4DDC-A65A-B41CB9BFA50C}" srcOrd="10" destOrd="0" presId="urn:microsoft.com/office/officeart/2005/8/layout/default"/>
    <dgm:cxn modelId="{C9146E81-8BEC-4893-86AA-54F7CA0FA621}" type="presParOf" srcId="{4E8A269E-7BB4-440B-8D3C-2FE73E55BE32}" destId="{202566C9-9C72-4B06-B693-4187419B4AFB}" srcOrd="11" destOrd="0" presId="urn:microsoft.com/office/officeart/2005/8/layout/default"/>
    <dgm:cxn modelId="{3E5FDCCC-43CF-41AF-B28F-9525CE933567}" type="presParOf" srcId="{4E8A269E-7BB4-440B-8D3C-2FE73E55BE32}" destId="{B5911A47-E349-4A52-AE58-5C7E5DD3562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A27E3-4D46-4442-BDB7-F968918678B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MX"/>
        </a:p>
      </dgm:t>
    </dgm:pt>
    <dgm:pt modelId="{6EFED3B4-E178-40E7-9BA5-8656DF7D7D78}">
      <dgm:prSet phldrT="[Texto]"/>
      <dgm:spPr/>
      <dgm:t>
        <a:bodyPr/>
        <a:lstStyle/>
        <a:p>
          <a:r>
            <a:rPr lang="es-MX" b="1" dirty="0">
              <a:solidFill>
                <a:schemeClr val="tx1"/>
              </a:solidFill>
            </a:rPr>
            <a:t>Cuadro General de Clasificación Archivística</a:t>
          </a:r>
        </a:p>
      </dgm:t>
    </dgm:pt>
    <dgm:pt modelId="{878483D0-6EE7-4A0F-ACF3-101C5EDFFEE5}" type="parTrans" cxnId="{3FE60E3F-39A5-45C4-B6C5-0543094E9B42}">
      <dgm:prSet/>
      <dgm:spPr/>
      <dgm:t>
        <a:bodyPr/>
        <a:lstStyle/>
        <a:p>
          <a:endParaRPr lang="es-MX"/>
        </a:p>
      </dgm:t>
    </dgm:pt>
    <dgm:pt modelId="{6497CAE7-3BEB-4676-A7B9-3EB76DD0E0AE}" type="sibTrans" cxnId="{3FE60E3F-39A5-45C4-B6C5-0543094E9B42}">
      <dgm:prSet/>
      <dgm:spPr/>
      <dgm:t>
        <a:bodyPr/>
        <a:lstStyle/>
        <a:p>
          <a:endParaRPr lang="es-MX"/>
        </a:p>
      </dgm:t>
    </dgm:pt>
    <dgm:pt modelId="{06A7C667-FD04-43B3-AF4C-C076C369ECE2}">
      <dgm:prSet phldrT="[Texto]"/>
      <dgm:spPr/>
      <dgm:t>
        <a:bodyPr/>
        <a:lstStyle/>
        <a:p>
          <a:r>
            <a:rPr lang="es-MX" b="1" dirty="0">
              <a:solidFill>
                <a:schemeClr val="tx1"/>
              </a:solidFill>
            </a:rPr>
            <a:t>Catálogo de Disposición Documental</a:t>
          </a:r>
        </a:p>
      </dgm:t>
    </dgm:pt>
    <dgm:pt modelId="{21DBB083-AAAE-44C4-BE0D-C5E34AD26C9A}" type="parTrans" cxnId="{BFBE06E4-6C26-4468-A905-C639AB8B85E2}">
      <dgm:prSet/>
      <dgm:spPr/>
      <dgm:t>
        <a:bodyPr/>
        <a:lstStyle/>
        <a:p>
          <a:endParaRPr lang="es-MX"/>
        </a:p>
      </dgm:t>
    </dgm:pt>
    <dgm:pt modelId="{329B9DCF-6694-433C-AD2B-196D063FB820}" type="sibTrans" cxnId="{BFBE06E4-6C26-4468-A905-C639AB8B85E2}">
      <dgm:prSet/>
      <dgm:spPr/>
      <dgm:t>
        <a:bodyPr/>
        <a:lstStyle/>
        <a:p>
          <a:endParaRPr lang="es-MX"/>
        </a:p>
      </dgm:t>
    </dgm:pt>
    <dgm:pt modelId="{59854F1F-B04D-4F21-94C8-249FF11008D6}">
      <dgm:prSet phldrT="[Texto]" custT="1"/>
      <dgm:spPr/>
      <dgm:t>
        <a:bodyPr/>
        <a:lstStyle/>
        <a:p>
          <a:r>
            <a:rPr lang="es-MX" sz="3300" b="1" dirty="0">
              <a:solidFill>
                <a:schemeClr val="tx1"/>
              </a:solidFill>
            </a:rPr>
            <a:t>Inventarios </a:t>
          </a:r>
        </a:p>
      </dgm:t>
    </dgm:pt>
    <dgm:pt modelId="{43A8A453-BD59-46D5-BC81-350BA857EADF}" type="parTrans" cxnId="{AD81414D-036E-45F3-9073-A5323E51C9DF}">
      <dgm:prSet/>
      <dgm:spPr/>
      <dgm:t>
        <a:bodyPr/>
        <a:lstStyle/>
        <a:p>
          <a:endParaRPr lang="es-MX"/>
        </a:p>
      </dgm:t>
    </dgm:pt>
    <dgm:pt modelId="{84D9FCDC-5C27-4AD8-96AE-59A27E42E9A1}" type="sibTrans" cxnId="{AD81414D-036E-45F3-9073-A5323E51C9DF}">
      <dgm:prSet/>
      <dgm:spPr/>
      <dgm:t>
        <a:bodyPr/>
        <a:lstStyle/>
        <a:p>
          <a:endParaRPr lang="es-MX"/>
        </a:p>
      </dgm:t>
    </dgm:pt>
    <dgm:pt modelId="{58A45838-7D2D-435F-9C56-19A6BDF5ED69}">
      <dgm:prSet phldrT="[Texto]" custT="1"/>
      <dgm:spPr/>
      <dgm:t>
        <a:bodyPr/>
        <a:lstStyle/>
        <a:p>
          <a:r>
            <a:rPr lang="es-MX" sz="2000" b="0" dirty="0">
              <a:solidFill>
                <a:schemeClr val="tx1"/>
              </a:solidFill>
            </a:rPr>
            <a:t>Transferencias</a:t>
          </a:r>
          <a:r>
            <a:rPr lang="es-MX" sz="1500" b="0" dirty="0">
              <a:solidFill>
                <a:schemeClr val="tx1"/>
              </a:solidFill>
            </a:rPr>
            <a:t> </a:t>
          </a:r>
        </a:p>
      </dgm:t>
    </dgm:pt>
    <dgm:pt modelId="{259DC609-BCC2-49A6-B5A5-8D1B6901BA97}" type="parTrans" cxnId="{71FEED84-72C5-41F6-BBDD-57B26C46251E}">
      <dgm:prSet/>
      <dgm:spPr/>
      <dgm:t>
        <a:bodyPr/>
        <a:lstStyle/>
        <a:p>
          <a:endParaRPr lang="es-MX"/>
        </a:p>
      </dgm:t>
    </dgm:pt>
    <dgm:pt modelId="{4E6B6EDE-FBF2-4C10-ADAA-794932039157}" type="sibTrans" cxnId="{71FEED84-72C5-41F6-BBDD-57B26C46251E}">
      <dgm:prSet/>
      <dgm:spPr/>
      <dgm:t>
        <a:bodyPr/>
        <a:lstStyle/>
        <a:p>
          <a:endParaRPr lang="es-MX"/>
        </a:p>
      </dgm:t>
    </dgm:pt>
    <dgm:pt modelId="{F8F847BD-7483-4412-83BF-0C297B5B4F5C}">
      <dgm:prSet phldrT="[Texto]"/>
      <dgm:spPr/>
      <dgm:t>
        <a:bodyPr/>
        <a:lstStyle/>
        <a:p>
          <a:r>
            <a:rPr lang="es-MX" b="1" dirty="0">
              <a:solidFill>
                <a:schemeClr val="tx1"/>
              </a:solidFill>
            </a:rPr>
            <a:t>Guía de archivo simple o Guía de archivo documental</a:t>
          </a:r>
        </a:p>
      </dgm:t>
    </dgm:pt>
    <dgm:pt modelId="{62854107-7BAD-479A-9B33-2A10A80BBEF9}" type="parTrans" cxnId="{334E1A31-552C-475A-8F14-565043AE8B5E}">
      <dgm:prSet/>
      <dgm:spPr/>
      <dgm:t>
        <a:bodyPr/>
        <a:lstStyle/>
        <a:p>
          <a:endParaRPr lang="es-MX"/>
        </a:p>
      </dgm:t>
    </dgm:pt>
    <dgm:pt modelId="{DB765AF4-1D0C-4FB3-8B5A-8334AD6B7C63}" type="sibTrans" cxnId="{334E1A31-552C-475A-8F14-565043AE8B5E}">
      <dgm:prSet/>
      <dgm:spPr/>
      <dgm:t>
        <a:bodyPr/>
        <a:lstStyle/>
        <a:p>
          <a:endParaRPr lang="es-MX"/>
        </a:p>
      </dgm:t>
    </dgm:pt>
    <dgm:pt modelId="{6D94AF53-9FCC-4F49-9FF2-686052A69811}">
      <dgm:prSet phldrT="[Texto]" custT="1"/>
      <dgm:spPr/>
      <dgm:t>
        <a:bodyPr/>
        <a:lstStyle/>
        <a:p>
          <a:r>
            <a:rPr lang="es-MX" sz="2000" b="0" dirty="0">
              <a:solidFill>
                <a:schemeClr val="tx1"/>
              </a:solidFill>
            </a:rPr>
            <a:t>Baja</a:t>
          </a:r>
        </a:p>
      </dgm:t>
    </dgm:pt>
    <dgm:pt modelId="{3255DC6B-D79E-4E5F-82E8-9C3AA5A9D079}" type="parTrans" cxnId="{43B3D7E5-6CE7-419F-8B2F-409F0617E320}">
      <dgm:prSet/>
      <dgm:spPr/>
      <dgm:t>
        <a:bodyPr/>
        <a:lstStyle/>
        <a:p>
          <a:endParaRPr lang="es-MX"/>
        </a:p>
      </dgm:t>
    </dgm:pt>
    <dgm:pt modelId="{D1A7DC50-BB94-4AF4-943B-3B4E4AFC3797}" type="sibTrans" cxnId="{43B3D7E5-6CE7-419F-8B2F-409F0617E320}">
      <dgm:prSet/>
      <dgm:spPr/>
      <dgm:t>
        <a:bodyPr/>
        <a:lstStyle/>
        <a:p>
          <a:endParaRPr lang="es-MX"/>
        </a:p>
      </dgm:t>
    </dgm:pt>
    <dgm:pt modelId="{79805DF1-2382-41BF-9B51-E0467909DF66}">
      <dgm:prSet phldrT="[Texto]" custT="1"/>
      <dgm:spPr/>
      <dgm:t>
        <a:bodyPr/>
        <a:lstStyle/>
        <a:p>
          <a:r>
            <a:rPr lang="es-MX" sz="2000" b="0" dirty="0">
              <a:solidFill>
                <a:schemeClr val="tx1"/>
              </a:solidFill>
            </a:rPr>
            <a:t>General</a:t>
          </a:r>
        </a:p>
      </dgm:t>
    </dgm:pt>
    <dgm:pt modelId="{4E0932A6-82FC-4089-9FEC-7B159A5F47E4}" type="parTrans" cxnId="{66CF3252-C4E9-4602-9DF8-B6B403A589E0}">
      <dgm:prSet/>
      <dgm:spPr/>
      <dgm:t>
        <a:bodyPr/>
        <a:lstStyle/>
        <a:p>
          <a:endParaRPr lang="es-MX"/>
        </a:p>
      </dgm:t>
    </dgm:pt>
    <dgm:pt modelId="{B7D5DBCD-5A28-4F74-9DDB-103201B004B0}" type="sibTrans" cxnId="{66CF3252-C4E9-4602-9DF8-B6B403A589E0}">
      <dgm:prSet/>
      <dgm:spPr/>
      <dgm:t>
        <a:bodyPr/>
        <a:lstStyle/>
        <a:p>
          <a:endParaRPr lang="es-MX"/>
        </a:p>
      </dgm:t>
    </dgm:pt>
    <dgm:pt modelId="{AD4BC457-4DB8-4F3B-9D23-FB796CCADCF9}" type="pres">
      <dgm:prSet presAssocID="{D19A27E3-4D46-4442-BDB7-F968918678B7}" presName="Name0" presStyleCnt="0">
        <dgm:presLayoutVars>
          <dgm:dir/>
          <dgm:animLvl val="lvl"/>
          <dgm:resizeHandles val="exact"/>
        </dgm:presLayoutVars>
      </dgm:prSet>
      <dgm:spPr/>
    </dgm:pt>
    <dgm:pt modelId="{E29CF845-DCC0-40F9-A483-79AFB82E0548}" type="pres">
      <dgm:prSet presAssocID="{F8F847BD-7483-4412-83BF-0C297B5B4F5C}" presName="boxAndChildren" presStyleCnt="0"/>
      <dgm:spPr/>
    </dgm:pt>
    <dgm:pt modelId="{B0B195E9-B2D9-445A-85F8-A8B49D22E673}" type="pres">
      <dgm:prSet presAssocID="{F8F847BD-7483-4412-83BF-0C297B5B4F5C}" presName="parentTextBox" presStyleLbl="node1" presStyleIdx="0" presStyleCnt="4"/>
      <dgm:spPr/>
    </dgm:pt>
    <dgm:pt modelId="{4C1BD922-4F90-4CB8-A3F1-C0783D036D00}" type="pres">
      <dgm:prSet presAssocID="{84D9FCDC-5C27-4AD8-96AE-59A27E42E9A1}" presName="sp" presStyleCnt="0"/>
      <dgm:spPr/>
    </dgm:pt>
    <dgm:pt modelId="{940F613D-DE28-491D-8DB5-ECAB9F226DD5}" type="pres">
      <dgm:prSet presAssocID="{59854F1F-B04D-4F21-94C8-249FF11008D6}" presName="arrowAndChildren" presStyleCnt="0"/>
      <dgm:spPr/>
    </dgm:pt>
    <dgm:pt modelId="{AE6065F8-A486-40B0-9ED1-40A5E26C720B}" type="pres">
      <dgm:prSet presAssocID="{59854F1F-B04D-4F21-94C8-249FF11008D6}" presName="parentTextArrow" presStyleLbl="node1" presStyleIdx="0" presStyleCnt="4"/>
      <dgm:spPr/>
    </dgm:pt>
    <dgm:pt modelId="{97E09E32-6084-45B3-AEB7-883C36AC4849}" type="pres">
      <dgm:prSet presAssocID="{59854F1F-B04D-4F21-94C8-249FF11008D6}" presName="arrow" presStyleLbl="node1" presStyleIdx="1" presStyleCnt="4"/>
      <dgm:spPr/>
    </dgm:pt>
    <dgm:pt modelId="{B3A2DD89-5554-4AED-8F8F-D04DF0A114FC}" type="pres">
      <dgm:prSet presAssocID="{59854F1F-B04D-4F21-94C8-249FF11008D6}" presName="descendantArrow" presStyleCnt="0"/>
      <dgm:spPr/>
    </dgm:pt>
    <dgm:pt modelId="{05E00D4B-4DB1-4562-A2C3-63B58D1AECA0}" type="pres">
      <dgm:prSet presAssocID="{79805DF1-2382-41BF-9B51-E0467909DF66}" presName="childTextArrow" presStyleLbl="fgAccFollowNode1" presStyleIdx="0" presStyleCnt="3" custLinFactNeighborX="-147" custLinFactNeighborY="607">
        <dgm:presLayoutVars>
          <dgm:bulletEnabled val="1"/>
        </dgm:presLayoutVars>
      </dgm:prSet>
      <dgm:spPr/>
    </dgm:pt>
    <dgm:pt modelId="{6EEA61FC-A961-472D-9EC6-D1B7266E8D6A}" type="pres">
      <dgm:prSet presAssocID="{58A45838-7D2D-435F-9C56-19A6BDF5ED69}" presName="childTextArrow" presStyleLbl="fgAccFollowNode1" presStyleIdx="1" presStyleCnt="3">
        <dgm:presLayoutVars>
          <dgm:bulletEnabled val="1"/>
        </dgm:presLayoutVars>
      </dgm:prSet>
      <dgm:spPr/>
    </dgm:pt>
    <dgm:pt modelId="{49963CD3-2C17-4962-995E-FE569B438D6F}" type="pres">
      <dgm:prSet presAssocID="{6D94AF53-9FCC-4F49-9FF2-686052A69811}" presName="childTextArrow" presStyleLbl="fgAccFollowNode1" presStyleIdx="2" presStyleCnt="3">
        <dgm:presLayoutVars>
          <dgm:bulletEnabled val="1"/>
        </dgm:presLayoutVars>
      </dgm:prSet>
      <dgm:spPr/>
    </dgm:pt>
    <dgm:pt modelId="{5B2F5DED-EEF2-4857-ABB5-8225AC96CADE}" type="pres">
      <dgm:prSet presAssocID="{329B9DCF-6694-433C-AD2B-196D063FB820}" presName="sp" presStyleCnt="0"/>
      <dgm:spPr/>
    </dgm:pt>
    <dgm:pt modelId="{5E18CC04-FB72-45BB-A637-E0A0B200CEBB}" type="pres">
      <dgm:prSet presAssocID="{06A7C667-FD04-43B3-AF4C-C076C369ECE2}" presName="arrowAndChildren" presStyleCnt="0"/>
      <dgm:spPr/>
    </dgm:pt>
    <dgm:pt modelId="{398590E9-5FEB-447C-9014-BC67CE662A96}" type="pres">
      <dgm:prSet presAssocID="{06A7C667-FD04-43B3-AF4C-C076C369ECE2}" presName="parentTextArrow" presStyleLbl="node1" presStyleIdx="2" presStyleCnt="4"/>
      <dgm:spPr/>
    </dgm:pt>
    <dgm:pt modelId="{82B06AEC-10AD-4BC4-8EA6-8276653F7DC4}" type="pres">
      <dgm:prSet presAssocID="{6497CAE7-3BEB-4676-A7B9-3EB76DD0E0AE}" presName="sp" presStyleCnt="0"/>
      <dgm:spPr/>
    </dgm:pt>
    <dgm:pt modelId="{1787AD43-46C8-4466-A514-15387DC6DEDA}" type="pres">
      <dgm:prSet presAssocID="{6EFED3B4-E178-40E7-9BA5-8656DF7D7D78}" presName="arrowAndChildren" presStyleCnt="0"/>
      <dgm:spPr/>
    </dgm:pt>
    <dgm:pt modelId="{44B516B9-C7CB-42D0-8FC5-EDCB84D3F50D}" type="pres">
      <dgm:prSet presAssocID="{6EFED3B4-E178-40E7-9BA5-8656DF7D7D78}" presName="parentTextArrow" presStyleLbl="node1" presStyleIdx="3" presStyleCnt="4" custLinFactNeighborX="-820" custLinFactNeighborY="-123"/>
      <dgm:spPr/>
    </dgm:pt>
  </dgm:ptLst>
  <dgm:cxnLst>
    <dgm:cxn modelId="{4EAEDB16-DE36-47AB-982C-9A9D404228BA}" type="presOf" srcId="{79805DF1-2382-41BF-9B51-E0467909DF66}" destId="{05E00D4B-4DB1-4562-A2C3-63B58D1AECA0}" srcOrd="0" destOrd="0" presId="urn:microsoft.com/office/officeart/2005/8/layout/process4"/>
    <dgm:cxn modelId="{1A69BB1E-69C0-43A5-8AAD-DDE723178A4C}" type="presOf" srcId="{D19A27E3-4D46-4442-BDB7-F968918678B7}" destId="{AD4BC457-4DB8-4F3B-9D23-FB796CCADCF9}" srcOrd="0" destOrd="0" presId="urn:microsoft.com/office/officeart/2005/8/layout/process4"/>
    <dgm:cxn modelId="{CE0BF92B-A9B7-4350-8971-B52343A7BDE8}" type="presOf" srcId="{58A45838-7D2D-435F-9C56-19A6BDF5ED69}" destId="{6EEA61FC-A961-472D-9EC6-D1B7266E8D6A}" srcOrd="0" destOrd="0" presId="urn:microsoft.com/office/officeart/2005/8/layout/process4"/>
    <dgm:cxn modelId="{334E1A31-552C-475A-8F14-565043AE8B5E}" srcId="{D19A27E3-4D46-4442-BDB7-F968918678B7}" destId="{F8F847BD-7483-4412-83BF-0C297B5B4F5C}" srcOrd="3" destOrd="0" parTransId="{62854107-7BAD-479A-9B33-2A10A80BBEF9}" sibTransId="{DB765AF4-1D0C-4FB3-8B5A-8334AD6B7C63}"/>
    <dgm:cxn modelId="{42FDD635-1A1E-4C0D-ADCC-FBA5E6EC9445}" type="presOf" srcId="{59854F1F-B04D-4F21-94C8-249FF11008D6}" destId="{97E09E32-6084-45B3-AEB7-883C36AC4849}" srcOrd="1" destOrd="0" presId="urn:microsoft.com/office/officeart/2005/8/layout/process4"/>
    <dgm:cxn modelId="{3FE60E3F-39A5-45C4-B6C5-0543094E9B42}" srcId="{D19A27E3-4D46-4442-BDB7-F968918678B7}" destId="{6EFED3B4-E178-40E7-9BA5-8656DF7D7D78}" srcOrd="0" destOrd="0" parTransId="{878483D0-6EE7-4A0F-ACF3-101C5EDFFEE5}" sibTransId="{6497CAE7-3BEB-4676-A7B9-3EB76DD0E0AE}"/>
    <dgm:cxn modelId="{61FE016D-B37D-40C5-BD65-E133B5A4EEDE}" type="presOf" srcId="{6D94AF53-9FCC-4F49-9FF2-686052A69811}" destId="{49963CD3-2C17-4962-995E-FE569B438D6F}" srcOrd="0" destOrd="0" presId="urn:microsoft.com/office/officeart/2005/8/layout/process4"/>
    <dgm:cxn modelId="{AD81414D-036E-45F3-9073-A5323E51C9DF}" srcId="{D19A27E3-4D46-4442-BDB7-F968918678B7}" destId="{59854F1F-B04D-4F21-94C8-249FF11008D6}" srcOrd="2" destOrd="0" parTransId="{43A8A453-BD59-46D5-BC81-350BA857EADF}" sibTransId="{84D9FCDC-5C27-4AD8-96AE-59A27E42E9A1}"/>
    <dgm:cxn modelId="{719E6671-B022-434C-BA14-97733CB7723E}" type="presOf" srcId="{59854F1F-B04D-4F21-94C8-249FF11008D6}" destId="{AE6065F8-A486-40B0-9ED1-40A5E26C720B}" srcOrd="0" destOrd="0" presId="urn:microsoft.com/office/officeart/2005/8/layout/process4"/>
    <dgm:cxn modelId="{66CF3252-C4E9-4602-9DF8-B6B403A589E0}" srcId="{59854F1F-B04D-4F21-94C8-249FF11008D6}" destId="{79805DF1-2382-41BF-9B51-E0467909DF66}" srcOrd="0" destOrd="0" parTransId="{4E0932A6-82FC-4089-9FEC-7B159A5F47E4}" sibTransId="{B7D5DBCD-5A28-4F74-9DDB-103201B004B0}"/>
    <dgm:cxn modelId="{71FEED84-72C5-41F6-BBDD-57B26C46251E}" srcId="{59854F1F-B04D-4F21-94C8-249FF11008D6}" destId="{58A45838-7D2D-435F-9C56-19A6BDF5ED69}" srcOrd="1" destOrd="0" parTransId="{259DC609-BCC2-49A6-B5A5-8D1B6901BA97}" sibTransId="{4E6B6EDE-FBF2-4C10-ADAA-794932039157}"/>
    <dgm:cxn modelId="{8AB2DBAD-F307-45F9-8C84-1057813CE70E}" type="presOf" srcId="{06A7C667-FD04-43B3-AF4C-C076C369ECE2}" destId="{398590E9-5FEB-447C-9014-BC67CE662A96}" srcOrd="0" destOrd="0" presId="urn:microsoft.com/office/officeart/2005/8/layout/process4"/>
    <dgm:cxn modelId="{689513B5-87E6-458A-85C8-B7C0D5D5F31A}" type="presOf" srcId="{F8F847BD-7483-4412-83BF-0C297B5B4F5C}" destId="{B0B195E9-B2D9-445A-85F8-A8B49D22E673}" srcOrd="0" destOrd="0" presId="urn:microsoft.com/office/officeart/2005/8/layout/process4"/>
    <dgm:cxn modelId="{BFBE06E4-6C26-4468-A905-C639AB8B85E2}" srcId="{D19A27E3-4D46-4442-BDB7-F968918678B7}" destId="{06A7C667-FD04-43B3-AF4C-C076C369ECE2}" srcOrd="1" destOrd="0" parTransId="{21DBB083-AAAE-44C4-BE0D-C5E34AD26C9A}" sibTransId="{329B9DCF-6694-433C-AD2B-196D063FB820}"/>
    <dgm:cxn modelId="{43B3D7E5-6CE7-419F-8B2F-409F0617E320}" srcId="{59854F1F-B04D-4F21-94C8-249FF11008D6}" destId="{6D94AF53-9FCC-4F49-9FF2-686052A69811}" srcOrd="2" destOrd="0" parTransId="{3255DC6B-D79E-4E5F-82E8-9C3AA5A9D079}" sibTransId="{D1A7DC50-BB94-4AF4-943B-3B4E4AFC3797}"/>
    <dgm:cxn modelId="{EA6769F8-2932-4B96-ADDE-1193C397E1CE}" type="presOf" srcId="{6EFED3B4-E178-40E7-9BA5-8656DF7D7D78}" destId="{44B516B9-C7CB-42D0-8FC5-EDCB84D3F50D}" srcOrd="0" destOrd="0" presId="urn:microsoft.com/office/officeart/2005/8/layout/process4"/>
    <dgm:cxn modelId="{0861D2A1-EDCE-47F7-902F-0B25E04ED8F8}" type="presParOf" srcId="{AD4BC457-4DB8-4F3B-9D23-FB796CCADCF9}" destId="{E29CF845-DCC0-40F9-A483-79AFB82E0548}" srcOrd="0" destOrd="0" presId="urn:microsoft.com/office/officeart/2005/8/layout/process4"/>
    <dgm:cxn modelId="{3010D03B-864F-4F4D-8AF1-609B4035045E}" type="presParOf" srcId="{E29CF845-DCC0-40F9-A483-79AFB82E0548}" destId="{B0B195E9-B2D9-445A-85F8-A8B49D22E673}" srcOrd="0" destOrd="0" presId="urn:microsoft.com/office/officeart/2005/8/layout/process4"/>
    <dgm:cxn modelId="{13E356F0-B979-4977-9047-81023B6D53C6}" type="presParOf" srcId="{AD4BC457-4DB8-4F3B-9D23-FB796CCADCF9}" destId="{4C1BD922-4F90-4CB8-A3F1-C0783D036D00}" srcOrd="1" destOrd="0" presId="urn:microsoft.com/office/officeart/2005/8/layout/process4"/>
    <dgm:cxn modelId="{10EB5F6C-8C41-4C7B-B15F-788E214CE62A}" type="presParOf" srcId="{AD4BC457-4DB8-4F3B-9D23-FB796CCADCF9}" destId="{940F613D-DE28-491D-8DB5-ECAB9F226DD5}" srcOrd="2" destOrd="0" presId="urn:microsoft.com/office/officeart/2005/8/layout/process4"/>
    <dgm:cxn modelId="{E25F8ED8-56B5-4E8E-97BC-933BE4A4F8B0}" type="presParOf" srcId="{940F613D-DE28-491D-8DB5-ECAB9F226DD5}" destId="{AE6065F8-A486-40B0-9ED1-40A5E26C720B}" srcOrd="0" destOrd="0" presId="urn:microsoft.com/office/officeart/2005/8/layout/process4"/>
    <dgm:cxn modelId="{0F045F8C-1CC2-4064-B894-489F5D33ABF7}" type="presParOf" srcId="{940F613D-DE28-491D-8DB5-ECAB9F226DD5}" destId="{97E09E32-6084-45B3-AEB7-883C36AC4849}" srcOrd="1" destOrd="0" presId="urn:microsoft.com/office/officeart/2005/8/layout/process4"/>
    <dgm:cxn modelId="{810AAEB7-2723-4503-B5F6-886AF8FDE1A3}" type="presParOf" srcId="{940F613D-DE28-491D-8DB5-ECAB9F226DD5}" destId="{B3A2DD89-5554-4AED-8F8F-D04DF0A114FC}" srcOrd="2" destOrd="0" presId="urn:microsoft.com/office/officeart/2005/8/layout/process4"/>
    <dgm:cxn modelId="{8ED189C6-46F9-41BA-B12E-96814350E0AC}" type="presParOf" srcId="{B3A2DD89-5554-4AED-8F8F-D04DF0A114FC}" destId="{05E00D4B-4DB1-4562-A2C3-63B58D1AECA0}" srcOrd="0" destOrd="0" presId="urn:microsoft.com/office/officeart/2005/8/layout/process4"/>
    <dgm:cxn modelId="{DEE98E7B-EB02-4D36-8C60-027D6BCCBC64}" type="presParOf" srcId="{B3A2DD89-5554-4AED-8F8F-D04DF0A114FC}" destId="{6EEA61FC-A961-472D-9EC6-D1B7266E8D6A}" srcOrd="1" destOrd="0" presId="urn:microsoft.com/office/officeart/2005/8/layout/process4"/>
    <dgm:cxn modelId="{AE7BA533-9064-4DD2-928A-59BA7E84D0A9}" type="presParOf" srcId="{B3A2DD89-5554-4AED-8F8F-D04DF0A114FC}" destId="{49963CD3-2C17-4962-995E-FE569B438D6F}" srcOrd="2" destOrd="0" presId="urn:microsoft.com/office/officeart/2005/8/layout/process4"/>
    <dgm:cxn modelId="{A4FB2EEE-459B-438C-AE94-5689799AB5CB}" type="presParOf" srcId="{AD4BC457-4DB8-4F3B-9D23-FB796CCADCF9}" destId="{5B2F5DED-EEF2-4857-ABB5-8225AC96CADE}" srcOrd="3" destOrd="0" presId="urn:microsoft.com/office/officeart/2005/8/layout/process4"/>
    <dgm:cxn modelId="{F3E41AA9-184F-42A7-8E8E-E6458F2A5932}" type="presParOf" srcId="{AD4BC457-4DB8-4F3B-9D23-FB796CCADCF9}" destId="{5E18CC04-FB72-45BB-A637-E0A0B200CEBB}" srcOrd="4" destOrd="0" presId="urn:microsoft.com/office/officeart/2005/8/layout/process4"/>
    <dgm:cxn modelId="{CA4CE3DE-08D4-4766-A2F3-EB87DBE71C95}" type="presParOf" srcId="{5E18CC04-FB72-45BB-A637-E0A0B200CEBB}" destId="{398590E9-5FEB-447C-9014-BC67CE662A96}" srcOrd="0" destOrd="0" presId="urn:microsoft.com/office/officeart/2005/8/layout/process4"/>
    <dgm:cxn modelId="{5A35F260-D754-4EDF-990E-ABF25A45E1C2}" type="presParOf" srcId="{AD4BC457-4DB8-4F3B-9D23-FB796CCADCF9}" destId="{82B06AEC-10AD-4BC4-8EA6-8276653F7DC4}" srcOrd="5" destOrd="0" presId="urn:microsoft.com/office/officeart/2005/8/layout/process4"/>
    <dgm:cxn modelId="{6CD30758-3983-47F5-9C8A-1D26D43D30E5}" type="presParOf" srcId="{AD4BC457-4DB8-4F3B-9D23-FB796CCADCF9}" destId="{1787AD43-46C8-4466-A514-15387DC6DEDA}" srcOrd="6" destOrd="0" presId="urn:microsoft.com/office/officeart/2005/8/layout/process4"/>
    <dgm:cxn modelId="{BA32DF23-4D60-4B3B-A006-B11B9D1193C7}" type="presParOf" srcId="{1787AD43-46C8-4466-A514-15387DC6DEDA}" destId="{44B516B9-C7CB-42D0-8FC5-EDCB84D3F50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9312-3107-4F05-916E-64CC5CA77A0F}">
      <dsp:nvSpPr>
        <dsp:cNvPr id="0" name=""/>
        <dsp:cNvSpPr/>
      </dsp:nvSpPr>
      <dsp:spPr>
        <a:xfrm>
          <a:off x="1742244" y="855952"/>
          <a:ext cx="5102330" cy="5102330"/>
        </a:xfrm>
        <a:prstGeom prst="blockArc">
          <a:avLst>
            <a:gd name="adj1" fmla="val 10800000"/>
            <a:gd name="adj2" fmla="val 16200000"/>
            <a:gd name="adj3" fmla="val 4639"/>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09DCEFF-DD31-44C4-8A16-D65379131EA6}">
      <dsp:nvSpPr>
        <dsp:cNvPr id="0" name=""/>
        <dsp:cNvSpPr/>
      </dsp:nvSpPr>
      <dsp:spPr>
        <a:xfrm>
          <a:off x="1742244" y="855952"/>
          <a:ext cx="5102330" cy="5102330"/>
        </a:xfrm>
        <a:prstGeom prst="blockArc">
          <a:avLst>
            <a:gd name="adj1" fmla="val 5400000"/>
            <a:gd name="adj2" fmla="val 10800000"/>
            <a:gd name="adj3" fmla="val 463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C4F3A9-5821-4620-AD0C-D07D260BFC21}">
      <dsp:nvSpPr>
        <dsp:cNvPr id="0" name=""/>
        <dsp:cNvSpPr/>
      </dsp:nvSpPr>
      <dsp:spPr>
        <a:xfrm>
          <a:off x="1742244" y="855952"/>
          <a:ext cx="5102330" cy="5102330"/>
        </a:xfrm>
        <a:prstGeom prst="blockArc">
          <a:avLst>
            <a:gd name="adj1" fmla="val 0"/>
            <a:gd name="adj2" fmla="val 5400000"/>
            <a:gd name="adj3" fmla="val 463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FE23700-2D54-4C78-AC79-3CAE7D335D6D}">
      <dsp:nvSpPr>
        <dsp:cNvPr id="0" name=""/>
        <dsp:cNvSpPr/>
      </dsp:nvSpPr>
      <dsp:spPr>
        <a:xfrm>
          <a:off x="1742244" y="855952"/>
          <a:ext cx="5102330" cy="5102330"/>
        </a:xfrm>
        <a:prstGeom prst="blockArc">
          <a:avLst>
            <a:gd name="adj1" fmla="val 16200000"/>
            <a:gd name="adj2" fmla="val 0"/>
            <a:gd name="adj3" fmla="val 4639"/>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5279612-C5EC-447E-992D-8E21B181E9A6}">
      <dsp:nvSpPr>
        <dsp:cNvPr id="0" name=""/>
        <dsp:cNvSpPr/>
      </dsp:nvSpPr>
      <dsp:spPr>
        <a:xfrm>
          <a:off x="3378108" y="2577712"/>
          <a:ext cx="1830602" cy="16588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COORDINADOR DE ARCHIVOS</a:t>
          </a:r>
          <a:br>
            <a:rPr lang="es-MX" sz="1400" b="1" kern="1200" dirty="0">
              <a:solidFill>
                <a:schemeClr val="tx1"/>
              </a:solidFill>
            </a:rPr>
          </a:br>
          <a:r>
            <a:rPr lang="es-MX" sz="1400" b="1" kern="1200" dirty="0">
              <a:solidFill>
                <a:schemeClr val="tx1"/>
              </a:solidFill>
            </a:rPr>
            <a:t>(Funciones art. 28 , LAES)</a:t>
          </a:r>
        </a:p>
      </dsp:txBody>
      <dsp:txXfrm>
        <a:off x="3646193" y="2820639"/>
        <a:ext cx="1294432" cy="1172957"/>
      </dsp:txXfrm>
    </dsp:sp>
    <dsp:sp modelId="{9F24F27B-06D9-4869-866E-D7981ECA64EE}">
      <dsp:nvSpPr>
        <dsp:cNvPr id="0" name=""/>
        <dsp:cNvSpPr/>
      </dsp:nvSpPr>
      <dsp:spPr>
        <a:xfrm>
          <a:off x="2987956" y="-91565"/>
          <a:ext cx="2610905" cy="201338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Elaborar, con la colaboración de los responsables de los AT, de concentración y, en su caso histórico, los instrumentos de control archivístico previstos…</a:t>
          </a:r>
        </a:p>
      </dsp:txBody>
      <dsp:txXfrm>
        <a:off x="3370314" y="203288"/>
        <a:ext cx="1846189" cy="1423677"/>
      </dsp:txXfrm>
    </dsp:sp>
    <dsp:sp modelId="{74E858E4-C77A-4E85-A761-52C6A4AA73AC}">
      <dsp:nvSpPr>
        <dsp:cNvPr id="0" name=""/>
        <dsp:cNvSpPr/>
      </dsp:nvSpPr>
      <dsp:spPr>
        <a:xfrm>
          <a:off x="5733310" y="2518321"/>
          <a:ext cx="2104181" cy="177759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Elaborar programas de capacitación </a:t>
          </a:r>
        </a:p>
      </dsp:txBody>
      <dsp:txXfrm>
        <a:off x="6041460" y="2778643"/>
        <a:ext cx="1487881" cy="1256948"/>
      </dsp:txXfrm>
    </dsp:sp>
    <dsp:sp modelId="{3A31D307-F759-497C-96FE-280A4D1D6D92}">
      <dsp:nvSpPr>
        <dsp:cNvPr id="0" name=""/>
        <dsp:cNvSpPr/>
      </dsp:nvSpPr>
      <dsp:spPr>
        <a:xfrm>
          <a:off x="3074868" y="5077253"/>
          <a:ext cx="2437083" cy="164371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Coordinar, con las áreas  o unidades administrativas, las políticas de acceso y la conservación de los archivos</a:t>
          </a:r>
        </a:p>
      </dsp:txBody>
      <dsp:txXfrm>
        <a:off x="3431771" y="5317969"/>
        <a:ext cx="1723277" cy="1162280"/>
      </dsp:txXfrm>
    </dsp:sp>
    <dsp:sp modelId="{23C8FF76-5E05-46B5-9632-C6EEB4B05E8B}">
      <dsp:nvSpPr>
        <dsp:cNvPr id="0" name=""/>
        <dsp:cNvSpPr/>
      </dsp:nvSpPr>
      <dsp:spPr>
        <a:xfrm>
          <a:off x="569907" y="2425295"/>
          <a:ext cx="2463020" cy="1963644"/>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Coordinar los procesos de valoración y disposición documental que realicen las áreas operativas</a:t>
          </a:r>
        </a:p>
      </dsp:txBody>
      <dsp:txXfrm>
        <a:off x="930608" y="2712864"/>
        <a:ext cx="1741618" cy="138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88E7-A94F-476E-A503-6FDA91CCFDF7}">
      <dsp:nvSpPr>
        <dsp:cNvPr id="0" name=""/>
        <dsp:cNvSpPr/>
      </dsp:nvSpPr>
      <dsp:spPr>
        <a:xfrm>
          <a:off x="0" y="380996"/>
          <a:ext cx="2793999" cy="215900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MX" sz="1400" kern="1200" dirty="0">
              <a:solidFill>
                <a:schemeClr val="tx1"/>
              </a:solidFill>
            </a:rPr>
            <a:t>Colaborar con el área coordinadora de archivos en la elaboración de los instrumentos de control archivístico y en la implementación de programas de capacitación en materia de archivo y gestión documental.</a:t>
          </a:r>
        </a:p>
      </dsp:txBody>
      <dsp:txXfrm>
        <a:off x="0" y="380996"/>
        <a:ext cx="2793999" cy="2159002"/>
      </dsp:txXfrm>
    </dsp:sp>
    <dsp:sp modelId="{7CD7B08C-118A-4C2C-B14E-37FB8F5B0EAE}">
      <dsp:nvSpPr>
        <dsp:cNvPr id="0" name=""/>
        <dsp:cNvSpPr/>
      </dsp:nvSpPr>
      <dsp:spPr>
        <a:xfrm>
          <a:off x="3073400" y="380996"/>
          <a:ext cx="2793999" cy="2159002"/>
        </a:xfrm>
        <a:prstGeom prst="rect">
          <a:avLst/>
        </a:prstGeom>
        <a:gradFill rotWithShape="0">
          <a:gsLst>
            <a:gs pos="0">
              <a:schemeClr val="accent2">
                <a:shade val="80000"/>
                <a:hueOff val="-7174"/>
                <a:satOff val="-805"/>
                <a:lumOff val="5136"/>
                <a:alphaOff val="0"/>
                <a:shade val="51000"/>
                <a:satMod val="130000"/>
              </a:schemeClr>
            </a:gs>
            <a:gs pos="80000">
              <a:schemeClr val="accent2">
                <a:shade val="80000"/>
                <a:hueOff val="-7174"/>
                <a:satOff val="-805"/>
                <a:lumOff val="5136"/>
                <a:alphaOff val="0"/>
                <a:shade val="93000"/>
                <a:satMod val="130000"/>
              </a:schemeClr>
            </a:gs>
            <a:gs pos="100000">
              <a:schemeClr val="accent2">
                <a:shade val="80000"/>
                <a:hueOff val="-7174"/>
                <a:satOff val="-805"/>
                <a:lumOff val="51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MX" sz="1400" kern="1200" dirty="0">
              <a:solidFill>
                <a:schemeClr val="tx1"/>
              </a:solidFill>
            </a:rPr>
            <a:t>Proporcionar asesoría técnica a los archivos de trámite.</a:t>
          </a:r>
        </a:p>
      </dsp:txBody>
      <dsp:txXfrm>
        <a:off x="3073400" y="380996"/>
        <a:ext cx="2793999" cy="2159002"/>
      </dsp:txXfrm>
    </dsp:sp>
    <dsp:sp modelId="{11FD83F3-0A54-4F30-97C2-AEFDBE8FEF1F}">
      <dsp:nvSpPr>
        <dsp:cNvPr id="0" name=""/>
        <dsp:cNvSpPr/>
      </dsp:nvSpPr>
      <dsp:spPr>
        <a:xfrm>
          <a:off x="6146800" y="380996"/>
          <a:ext cx="2793999" cy="2159002"/>
        </a:xfrm>
        <a:prstGeom prst="rect">
          <a:avLst/>
        </a:prstGeom>
        <a:gradFill rotWithShape="0">
          <a:gsLst>
            <a:gs pos="0">
              <a:schemeClr val="accent2">
                <a:shade val="80000"/>
                <a:hueOff val="-14349"/>
                <a:satOff val="-1610"/>
                <a:lumOff val="10272"/>
                <a:alphaOff val="0"/>
                <a:shade val="51000"/>
                <a:satMod val="130000"/>
              </a:schemeClr>
            </a:gs>
            <a:gs pos="80000">
              <a:schemeClr val="accent2">
                <a:shade val="80000"/>
                <a:hueOff val="-14349"/>
                <a:satOff val="-1610"/>
                <a:lumOff val="10272"/>
                <a:alphaOff val="0"/>
                <a:shade val="93000"/>
                <a:satMod val="130000"/>
              </a:schemeClr>
            </a:gs>
            <a:gs pos="100000">
              <a:schemeClr val="accent2">
                <a:shade val="80000"/>
                <a:hueOff val="-14349"/>
                <a:satOff val="-1610"/>
                <a:lumOff val="10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MX" sz="1400" kern="1200" dirty="0">
              <a:solidFill>
                <a:schemeClr val="tx1"/>
              </a:solidFill>
            </a:rPr>
            <a:t>Coadyuvará con el Grupo Interdisciplinario en el análisis de los procesos y procedimientos institucionales que dan origen a la documentación que integran los expedientes de cada serie documental y, representar a las áreas productoras de la documentación en las sesiones que éste lleve a cabo.</a:t>
          </a:r>
        </a:p>
      </dsp:txBody>
      <dsp:txXfrm>
        <a:off x="6146800" y="380996"/>
        <a:ext cx="2793999" cy="2159002"/>
      </dsp:txXfrm>
    </dsp:sp>
    <dsp:sp modelId="{091C7673-5B33-483D-A6EF-8BC80D314CF6}">
      <dsp:nvSpPr>
        <dsp:cNvPr id="0" name=""/>
        <dsp:cNvSpPr/>
      </dsp:nvSpPr>
      <dsp:spPr>
        <a:xfrm>
          <a:off x="0" y="2819398"/>
          <a:ext cx="2793999" cy="2133604"/>
        </a:xfrm>
        <a:prstGeom prst="rect">
          <a:avLst/>
        </a:prstGeom>
        <a:gradFill rotWithShape="0">
          <a:gsLst>
            <a:gs pos="0">
              <a:schemeClr val="accent2">
                <a:shade val="80000"/>
                <a:hueOff val="-21523"/>
                <a:satOff val="-2414"/>
                <a:lumOff val="15408"/>
                <a:alphaOff val="0"/>
                <a:shade val="51000"/>
                <a:satMod val="130000"/>
              </a:schemeClr>
            </a:gs>
            <a:gs pos="80000">
              <a:schemeClr val="accent2">
                <a:shade val="80000"/>
                <a:hueOff val="-21523"/>
                <a:satOff val="-2414"/>
                <a:lumOff val="15408"/>
                <a:alphaOff val="0"/>
                <a:shade val="93000"/>
                <a:satMod val="130000"/>
              </a:schemeClr>
            </a:gs>
            <a:gs pos="100000">
              <a:schemeClr val="accent2">
                <a:shade val="80000"/>
                <a:hueOff val="-21523"/>
                <a:satOff val="-2414"/>
                <a:lumOff val="15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MX" sz="1400" kern="1200" dirty="0">
              <a:solidFill>
                <a:schemeClr val="tx1"/>
              </a:solidFill>
            </a:rPr>
            <a:t>Informar a los enlaces de archivo de trámite, sobre los nuevos cambios o disposiciones que se implementen en materia de archivo. </a:t>
          </a:r>
        </a:p>
      </dsp:txBody>
      <dsp:txXfrm>
        <a:off x="0" y="2819398"/>
        <a:ext cx="2793999" cy="2133604"/>
      </dsp:txXfrm>
    </dsp:sp>
    <dsp:sp modelId="{2903BEE4-D996-4C21-B664-540DA424A5AC}">
      <dsp:nvSpPr>
        <dsp:cNvPr id="0" name=""/>
        <dsp:cNvSpPr/>
      </dsp:nvSpPr>
      <dsp:spPr>
        <a:xfrm>
          <a:off x="3073400" y="2895599"/>
          <a:ext cx="2793999" cy="1981203"/>
        </a:xfrm>
        <a:prstGeom prst="rect">
          <a:avLst/>
        </a:prstGeom>
        <a:gradFill rotWithShape="0">
          <a:gsLst>
            <a:gs pos="0">
              <a:schemeClr val="accent2">
                <a:shade val="80000"/>
                <a:hueOff val="-28698"/>
                <a:satOff val="-3219"/>
                <a:lumOff val="20544"/>
                <a:alphaOff val="0"/>
                <a:shade val="51000"/>
                <a:satMod val="130000"/>
              </a:schemeClr>
            </a:gs>
            <a:gs pos="80000">
              <a:schemeClr val="accent2">
                <a:shade val="80000"/>
                <a:hueOff val="-28698"/>
                <a:satOff val="-3219"/>
                <a:lumOff val="20544"/>
                <a:alphaOff val="0"/>
                <a:shade val="93000"/>
                <a:satMod val="130000"/>
              </a:schemeClr>
            </a:gs>
            <a:gs pos="100000">
              <a:schemeClr val="accent2">
                <a:shade val="80000"/>
                <a:hueOff val="-28698"/>
                <a:satOff val="-3219"/>
                <a:lumOff val="205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rPr>
            <a:t>Colaborar con el Grupo Interno de Trabajo del SIA</a:t>
          </a:r>
        </a:p>
      </dsp:txBody>
      <dsp:txXfrm>
        <a:off x="3073400" y="2895599"/>
        <a:ext cx="2793999" cy="1981203"/>
      </dsp:txXfrm>
    </dsp:sp>
    <dsp:sp modelId="{D2EEDF8C-3707-4049-972F-D9D5832AF47C}">
      <dsp:nvSpPr>
        <dsp:cNvPr id="0" name=""/>
        <dsp:cNvSpPr/>
      </dsp:nvSpPr>
      <dsp:spPr>
        <a:xfrm>
          <a:off x="6146800" y="2895599"/>
          <a:ext cx="2793999" cy="1981203"/>
        </a:xfrm>
        <a:prstGeom prst="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MX" sz="1400" kern="1200" dirty="0">
              <a:solidFill>
                <a:schemeClr val="tx1"/>
              </a:solidFill>
            </a:rPr>
            <a:t>Programar un calendario de visitas a las áreas productoras de la documentación para realizar la verificación de sus archivos de trámite.</a:t>
          </a:r>
        </a:p>
      </dsp:txBody>
      <dsp:txXfrm>
        <a:off x="6146800" y="2895599"/>
        <a:ext cx="2793999" cy="1981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BF35E-EB92-495F-B73F-C8B6FC00AE94}">
      <dsp:nvSpPr>
        <dsp:cNvPr id="0" name=""/>
        <dsp:cNvSpPr/>
      </dsp:nvSpPr>
      <dsp:spPr>
        <a:xfrm>
          <a:off x="801052" y="1547"/>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Integrar y organizar los expedientes que cada área o unidad produzca, use y reciba.</a:t>
          </a:r>
        </a:p>
      </dsp:txBody>
      <dsp:txXfrm>
        <a:off x="801052" y="1547"/>
        <a:ext cx="2261592" cy="1356955"/>
      </dsp:txXfrm>
    </dsp:sp>
    <dsp:sp modelId="{65EB53F7-3A4C-42AA-9B64-96D78FF2AF3E}">
      <dsp:nvSpPr>
        <dsp:cNvPr id="0" name=""/>
        <dsp:cNvSpPr/>
      </dsp:nvSpPr>
      <dsp:spPr>
        <a:xfrm>
          <a:off x="3288803" y="1547"/>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Asegurar el control, localización y consulta de los expedientes mediante la elaboración de los inventarios documentales</a:t>
          </a:r>
        </a:p>
      </dsp:txBody>
      <dsp:txXfrm>
        <a:off x="3288803" y="1547"/>
        <a:ext cx="2261592" cy="1356955"/>
      </dsp:txXfrm>
    </dsp:sp>
    <dsp:sp modelId="{280B3202-1C27-4134-AEC5-19AA354D421E}">
      <dsp:nvSpPr>
        <dsp:cNvPr id="0" name=""/>
        <dsp:cNvSpPr/>
      </dsp:nvSpPr>
      <dsp:spPr>
        <a:xfrm>
          <a:off x="5776555" y="1547"/>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Resguardar los archivos y aquella </a:t>
          </a:r>
          <a:r>
            <a:rPr lang="es-MX" sz="1500" kern="1200" dirty="0" err="1"/>
            <a:t>inf</a:t>
          </a:r>
          <a:r>
            <a:rPr lang="es-MX" sz="1500" kern="1200" dirty="0"/>
            <a:t>. Clasificada de acuerdo a la normativa en materia de transparencia y Acceso a  la información</a:t>
          </a:r>
        </a:p>
      </dsp:txBody>
      <dsp:txXfrm>
        <a:off x="5776555" y="1547"/>
        <a:ext cx="2261592" cy="1356955"/>
      </dsp:txXfrm>
    </dsp:sp>
    <dsp:sp modelId="{993F1BD7-15BB-489B-B423-87B77448D8C2}">
      <dsp:nvSpPr>
        <dsp:cNvPr id="0" name=""/>
        <dsp:cNvSpPr/>
      </dsp:nvSpPr>
      <dsp:spPr>
        <a:xfrm>
          <a:off x="762006" y="1584662"/>
          <a:ext cx="2339684"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Colaborar con el área coordinadora de archivos en la elaboración de los instrumentos de control archivístico</a:t>
          </a:r>
        </a:p>
      </dsp:txBody>
      <dsp:txXfrm>
        <a:off x="762006" y="1584662"/>
        <a:ext cx="2339684" cy="1356955"/>
      </dsp:txXfrm>
    </dsp:sp>
    <dsp:sp modelId="{9B44A6A6-56A7-49C8-86EA-E1CD3989DA8D}">
      <dsp:nvSpPr>
        <dsp:cNvPr id="0" name=""/>
        <dsp:cNvSpPr/>
      </dsp:nvSpPr>
      <dsp:spPr>
        <a:xfrm>
          <a:off x="3327850" y="1584662"/>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Trabajar de acuerdo con los criterios específicos y recomendaciones dictados por el área coordinadora de archivos</a:t>
          </a:r>
        </a:p>
      </dsp:txBody>
      <dsp:txXfrm>
        <a:off x="3327850" y="1584662"/>
        <a:ext cx="2261592" cy="1356955"/>
      </dsp:txXfrm>
    </dsp:sp>
    <dsp:sp modelId="{7A0A26E9-CBD1-4DDC-A65A-B41CB9BFA50C}">
      <dsp:nvSpPr>
        <dsp:cNvPr id="0" name=""/>
        <dsp:cNvSpPr/>
      </dsp:nvSpPr>
      <dsp:spPr>
        <a:xfrm>
          <a:off x="5815601" y="1584662"/>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Realizar las transferencias primarias al archivo de concentración</a:t>
          </a:r>
        </a:p>
      </dsp:txBody>
      <dsp:txXfrm>
        <a:off x="5815601" y="1584662"/>
        <a:ext cx="2261592" cy="1356955"/>
      </dsp:txXfrm>
    </dsp:sp>
    <dsp:sp modelId="{B5911A47-E349-4A52-AE58-5C7E5DD3562A}">
      <dsp:nvSpPr>
        <dsp:cNvPr id="0" name=""/>
        <dsp:cNvSpPr/>
      </dsp:nvSpPr>
      <dsp:spPr>
        <a:xfrm>
          <a:off x="3288803" y="3167776"/>
          <a:ext cx="2261592" cy="13569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Las demás que establezcan las disposiciones jurídicas aplicables…</a:t>
          </a:r>
        </a:p>
      </dsp:txBody>
      <dsp:txXfrm>
        <a:off x="3288803" y="3167776"/>
        <a:ext cx="2261592" cy="1356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195E9-B2D9-445A-85F8-A8B49D22E673}">
      <dsp:nvSpPr>
        <dsp:cNvPr id="0" name=""/>
        <dsp:cNvSpPr/>
      </dsp:nvSpPr>
      <dsp:spPr>
        <a:xfrm>
          <a:off x="0" y="3768259"/>
          <a:ext cx="9296400" cy="8244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b="1" kern="1200" dirty="0">
              <a:solidFill>
                <a:schemeClr val="tx1"/>
              </a:solidFill>
            </a:rPr>
            <a:t>Guía de archivo simple o Guía de archivo documental</a:t>
          </a:r>
        </a:p>
      </dsp:txBody>
      <dsp:txXfrm>
        <a:off x="0" y="3768259"/>
        <a:ext cx="9296400" cy="824403"/>
      </dsp:txXfrm>
    </dsp:sp>
    <dsp:sp modelId="{97E09E32-6084-45B3-AEB7-883C36AC4849}">
      <dsp:nvSpPr>
        <dsp:cNvPr id="0" name=""/>
        <dsp:cNvSpPr/>
      </dsp:nvSpPr>
      <dsp:spPr>
        <a:xfrm rot="10800000">
          <a:off x="0" y="2512693"/>
          <a:ext cx="9296400" cy="1267932"/>
        </a:xfrm>
        <a:prstGeom prst="upArrowCallou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s-MX" sz="3300" b="1" kern="1200" dirty="0">
              <a:solidFill>
                <a:schemeClr val="tx1"/>
              </a:solidFill>
            </a:rPr>
            <a:t>Inventarios </a:t>
          </a:r>
        </a:p>
      </dsp:txBody>
      <dsp:txXfrm rot="-10800000">
        <a:off x="0" y="2512693"/>
        <a:ext cx="9296400" cy="445044"/>
      </dsp:txXfrm>
    </dsp:sp>
    <dsp:sp modelId="{05E00D4B-4DB1-4562-A2C3-63B58D1AECA0}">
      <dsp:nvSpPr>
        <dsp:cNvPr id="0" name=""/>
        <dsp:cNvSpPr/>
      </dsp:nvSpPr>
      <dsp:spPr>
        <a:xfrm>
          <a:off x="0" y="2960039"/>
          <a:ext cx="3095773" cy="37911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MX" sz="2000" b="0" kern="1200" dirty="0">
              <a:solidFill>
                <a:schemeClr val="tx1"/>
              </a:solidFill>
            </a:rPr>
            <a:t>General</a:t>
          </a:r>
        </a:p>
      </dsp:txBody>
      <dsp:txXfrm>
        <a:off x="0" y="2960039"/>
        <a:ext cx="3095773" cy="379111"/>
      </dsp:txXfrm>
    </dsp:sp>
    <dsp:sp modelId="{6EEA61FC-A961-472D-9EC6-D1B7266E8D6A}">
      <dsp:nvSpPr>
        <dsp:cNvPr id="0" name=""/>
        <dsp:cNvSpPr/>
      </dsp:nvSpPr>
      <dsp:spPr>
        <a:xfrm>
          <a:off x="3100313" y="2957738"/>
          <a:ext cx="3095773" cy="37911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MX" sz="2000" b="0" kern="1200" dirty="0">
              <a:solidFill>
                <a:schemeClr val="tx1"/>
              </a:solidFill>
            </a:rPr>
            <a:t>Transferencias</a:t>
          </a:r>
          <a:r>
            <a:rPr lang="es-MX" sz="1500" b="0" kern="1200" dirty="0">
              <a:solidFill>
                <a:schemeClr val="tx1"/>
              </a:solidFill>
            </a:rPr>
            <a:t> </a:t>
          </a:r>
        </a:p>
      </dsp:txBody>
      <dsp:txXfrm>
        <a:off x="3100313" y="2957738"/>
        <a:ext cx="3095773" cy="379111"/>
      </dsp:txXfrm>
    </dsp:sp>
    <dsp:sp modelId="{49963CD3-2C17-4962-995E-FE569B438D6F}">
      <dsp:nvSpPr>
        <dsp:cNvPr id="0" name=""/>
        <dsp:cNvSpPr/>
      </dsp:nvSpPr>
      <dsp:spPr>
        <a:xfrm>
          <a:off x="6196086" y="2957738"/>
          <a:ext cx="3095773" cy="37911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MX" sz="2000" b="0" kern="1200" dirty="0">
              <a:solidFill>
                <a:schemeClr val="tx1"/>
              </a:solidFill>
            </a:rPr>
            <a:t>Baja</a:t>
          </a:r>
        </a:p>
      </dsp:txBody>
      <dsp:txXfrm>
        <a:off x="6196086" y="2957738"/>
        <a:ext cx="3095773" cy="379111"/>
      </dsp:txXfrm>
    </dsp:sp>
    <dsp:sp modelId="{398590E9-5FEB-447C-9014-BC67CE662A96}">
      <dsp:nvSpPr>
        <dsp:cNvPr id="0" name=""/>
        <dsp:cNvSpPr/>
      </dsp:nvSpPr>
      <dsp:spPr>
        <a:xfrm rot="10800000">
          <a:off x="0" y="1257127"/>
          <a:ext cx="9296400" cy="1267932"/>
        </a:xfrm>
        <a:prstGeom prst="upArrowCallou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b="1" kern="1200" dirty="0">
              <a:solidFill>
                <a:schemeClr val="tx1"/>
              </a:solidFill>
            </a:rPr>
            <a:t>Catálogo de Disposición Documental</a:t>
          </a:r>
        </a:p>
      </dsp:txBody>
      <dsp:txXfrm rot="10800000">
        <a:off x="0" y="1257127"/>
        <a:ext cx="9296400" cy="823864"/>
      </dsp:txXfrm>
    </dsp:sp>
    <dsp:sp modelId="{44B516B9-C7CB-42D0-8FC5-EDCB84D3F50D}">
      <dsp:nvSpPr>
        <dsp:cNvPr id="0" name=""/>
        <dsp:cNvSpPr/>
      </dsp:nvSpPr>
      <dsp:spPr>
        <a:xfrm rot="10800000">
          <a:off x="0" y="2"/>
          <a:ext cx="9296400" cy="126793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b="1" kern="1200" dirty="0">
              <a:solidFill>
                <a:schemeClr val="tx1"/>
              </a:solidFill>
            </a:rPr>
            <a:t>Cuadro General de Clasificación Archivística</a:t>
          </a:r>
        </a:p>
      </dsp:txBody>
      <dsp:txXfrm rot="10800000">
        <a:off x="0" y="2"/>
        <a:ext cx="9296400" cy="823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4702FC-DC72-4C74-AAA3-B33EC01AEDAD}" type="datetimeFigureOut">
              <a:rPr lang="es-MX" smtClean="0"/>
              <a:t>23/01/2024</a:t>
            </a:fld>
            <a:endParaRPr lang="es-MX"/>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53E5AFC-A60F-4B85-A7B2-DC4F424FB0C3}" type="slidenum">
              <a:rPr lang="es-MX" smtClean="0"/>
              <a:t>‹Nº›</a:t>
            </a:fld>
            <a:endParaRPr lang="es-MX"/>
          </a:p>
        </p:txBody>
      </p:sp>
    </p:spTree>
    <p:extLst>
      <p:ext uri="{BB962C8B-B14F-4D97-AF65-F5344CB8AC3E}">
        <p14:creationId xmlns:p14="http://schemas.microsoft.com/office/powerpoint/2010/main" val="407916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53E5AFC-A60F-4B85-A7B2-DC4F424FB0C3}" type="slidenum">
              <a:rPr lang="es-MX" smtClean="0"/>
              <a:t>11</a:t>
            </a:fld>
            <a:endParaRPr lang="es-MX"/>
          </a:p>
        </p:txBody>
      </p:sp>
    </p:spTree>
    <p:extLst>
      <p:ext uri="{BB962C8B-B14F-4D97-AF65-F5344CB8AC3E}">
        <p14:creationId xmlns:p14="http://schemas.microsoft.com/office/powerpoint/2010/main" val="114392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97963" y="967140"/>
            <a:ext cx="7230745" cy="1559560"/>
          </a:xfrm>
          <a:prstGeom prst="rect">
            <a:avLst/>
          </a:prstGeom>
        </p:spPr>
        <p:txBody>
          <a:bodyPr wrap="square" lIns="0" tIns="0" rIns="0" bIns="0">
            <a:spAutoFit/>
          </a:bodyPr>
          <a:lstStyle>
            <a:lvl1pPr>
              <a:defRPr sz="4400" b="1" i="0">
                <a:solidFill>
                  <a:srgbClr val="680000"/>
                </a:solidFill>
                <a:latin typeface="Calibri"/>
                <a:cs typeface="Calibri"/>
              </a:defRPr>
            </a:lvl1pPr>
          </a:lstStyle>
          <a:p>
            <a:endParaRPr/>
          </a:p>
        </p:txBody>
      </p:sp>
      <p:sp>
        <p:nvSpPr>
          <p:cNvPr id="3" name="Holder 3"/>
          <p:cNvSpPr>
            <a:spLocks noGrp="1"/>
          </p:cNvSpPr>
          <p:nvPr>
            <p:ph type="subTitle" idx="4"/>
          </p:nvPr>
        </p:nvSpPr>
        <p:spPr>
          <a:xfrm>
            <a:off x="1868804" y="4188078"/>
            <a:ext cx="8454390" cy="14071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8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0">
                <a:solidFill>
                  <a:srgbClr val="68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8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8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27129" y="0"/>
            <a:ext cx="11464870" cy="6857998"/>
          </a:xfrm>
          <a:prstGeom prst="rect">
            <a:avLst/>
          </a:prstGeom>
        </p:spPr>
      </p:pic>
      <p:sp>
        <p:nvSpPr>
          <p:cNvPr id="2" name="Holder 2"/>
          <p:cNvSpPr>
            <a:spLocks noGrp="1"/>
          </p:cNvSpPr>
          <p:nvPr>
            <p:ph type="title"/>
          </p:nvPr>
        </p:nvSpPr>
        <p:spPr>
          <a:xfrm>
            <a:off x="3432810" y="541781"/>
            <a:ext cx="5326379" cy="635000"/>
          </a:xfrm>
          <a:prstGeom prst="rect">
            <a:avLst/>
          </a:prstGeom>
        </p:spPr>
        <p:txBody>
          <a:bodyPr wrap="square" lIns="0" tIns="0" rIns="0" bIns="0">
            <a:spAutoFit/>
          </a:bodyPr>
          <a:lstStyle>
            <a:lvl1pPr>
              <a:defRPr sz="4000" b="1" i="0">
                <a:solidFill>
                  <a:srgbClr val="680000"/>
                </a:solidFill>
                <a:latin typeface="Calibri"/>
                <a:cs typeface="Calibri"/>
              </a:defRPr>
            </a:lvl1pPr>
          </a:lstStyle>
          <a:p>
            <a:endParaRPr/>
          </a:p>
        </p:txBody>
      </p:sp>
      <p:sp>
        <p:nvSpPr>
          <p:cNvPr id="3" name="Holder 3"/>
          <p:cNvSpPr>
            <a:spLocks noGrp="1"/>
          </p:cNvSpPr>
          <p:nvPr>
            <p:ph type="body" idx="1"/>
          </p:nvPr>
        </p:nvSpPr>
        <p:spPr>
          <a:xfrm>
            <a:off x="727354" y="1648202"/>
            <a:ext cx="9947910" cy="4110990"/>
          </a:xfrm>
          <a:prstGeom prst="rect">
            <a:avLst/>
          </a:prstGeom>
        </p:spPr>
        <p:txBody>
          <a:bodyPr wrap="square" lIns="0" tIns="0" rIns="0" bIns="0">
            <a:spAutoFit/>
          </a:bodyPr>
          <a:lstStyle>
            <a:lvl1pPr>
              <a:defRPr sz="3600" b="0" i="0">
                <a:solidFill>
                  <a:srgbClr val="68000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mailto:riveram.ricardo@sonora.edu.m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ED257C6-6762-4211-AD03-D09E007CD06D}"/>
              </a:ext>
            </a:extLst>
          </p:cNvPr>
          <p:cNvSpPr txBox="1"/>
          <p:nvPr/>
        </p:nvSpPr>
        <p:spPr>
          <a:xfrm>
            <a:off x="2057400" y="1600200"/>
            <a:ext cx="8229600" cy="4311437"/>
          </a:xfrm>
          <a:prstGeom prst="rect">
            <a:avLst/>
          </a:prstGeom>
          <a:noFill/>
        </p:spPr>
        <p:txBody>
          <a:bodyPr wrap="square">
            <a:spAutoFit/>
          </a:bodyPr>
          <a:lstStyle/>
          <a:p>
            <a:pPr marL="276225" marR="257810" indent="-7620" algn="ctr">
              <a:lnSpc>
                <a:spcPct val="100000"/>
              </a:lnSpc>
              <a:spcBef>
                <a:spcPts val="105"/>
              </a:spcBef>
            </a:pPr>
            <a:r>
              <a:rPr lang="es-MX" sz="3000" dirty="0">
                <a:solidFill>
                  <a:srgbClr val="680000"/>
                </a:solidFill>
                <a:latin typeface="Calibri"/>
                <a:cs typeface="Calibri"/>
              </a:rPr>
              <a:t>SISTEMA INSTITUCIONAL DE ARCHIVOS (SIA)</a:t>
            </a:r>
          </a:p>
          <a:p>
            <a:pPr marL="276225" marR="257810" indent="-7620" algn="ctr">
              <a:lnSpc>
                <a:spcPct val="100000"/>
              </a:lnSpc>
              <a:spcBef>
                <a:spcPts val="105"/>
              </a:spcBef>
            </a:pPr>
            <a:r>
              <a:rPr lang="es-MX" sz="3000" dirty="0">
                <a:solidFill>
                  <a:srgbClr val="680000"/>
                </a:solidFill>
                <a:latin typeface="Calibri"/>
                <a:cs typeface="Calibri"/>
              </a:rPr>
              <a:t> DE LA SECRETARIA DE </a:t>
            </a:r>
          </a:p>
          <a:p>
            <a:pPr marL="276225" marR="257810" indent="-7620" algn="ctr">
              <a:lnSpc>
                <a:spcPct val="100000"/>
              </a:lnSpc>
              <a:spcBef>
                <a:spcPts val="105"/>
              </a:spcBef>
            </a:pPr>
            <a:r>
              <a:rPr lang="es-MX" sz="3000" dirty="0">
                <a:solidFill>
                  <a:srgbClr val="680000"/>
                </a:solidFill>
                <a:latin typeface="Calibri"/>
                <a:cs typeface="Calibri"/>
              </a:rPr>
              <a:t>EDUCACIÓN Y CULTURA (SEC) Y DE LOS SERVICIOS EDUCATIVOS DEL ESTADO DE SONORA (SEES). </a:t>
            </a:r>
          </a:p>
          <a:p>
            <a:pPr marL="276225" marR="257810" indent="-7620" algn="ctr">
              <a:lnSpc>
                <a:spcPct val="100000"/>
              </a:lnSpc>
              <a:spcBef>
                <a:spcPts val="105"/>
              </a:spcBef>
            </a:pPr>
            <a:endParaRPr lang="es-MX" sz="3000" dirty="0">
              <a:solidFill>
                <a:srgbClr val="680000"/>
              </a:solidFill>
              <a:latin typeface="Calibri"/>
              <a:cs typeface="Calibri"/>
            </a:endParaRPr>
          </a:p>
          <a:p>
            <a:pPr marL="276225" marR="257810" indent="-7620" algn="ctr">
              <a:lnSpc>
                <a:spcPct val="100000"/>
              </a:lnSpc>
              <a:spcBef>
                <a:spcPts val="105"/>
              </a:spcBef>
            </a:pPr>
            <a:endParaRPr lang="es-MX" sz="3000" dirty="0">
              <a:solidFill>
                <a:srgbClr val="680000"/>
              </a:solidFill>
              <a:latin typeface="Calibri"/>
              <a:cs typeface="Calibri"/>
            </a:endParaRPr>
          </a:p>
          <a:p>
            <a:pPr marL="276225" marR="257810" indent="-7620" algn="ctr">
              <a:lnSpc>
                <a:spcPct val="100000"/>
              </a:lnSpc>
              <a:spcBef>
                <a:spcPts val="105"/>
              </a:spcBef>
            </a:pPr>
            <a:r>
              <a:rPr lang="es-MX" sz="3000" dirty="0">
                <a:solidFill>
                  <a:srgbClr val="680000"/>
                </a:solidFill>
                <a:latin typeface="Calibri"/>
                <a:cs typeface="Calibri"/>
              </a:rPr>
              <a:t>REUNIÓN INFORMATIVA PARA ENLACES DE ARCHIVOS DE TRÁMITE </a:t>
            </a:r>
          </a:p>
        </p:txBody>
      </p:sp>
      <p:sp>
        <p:nvSpPr>
          <p:cNvPr id="2" name="CuadroTexto 1">
            <a:extLst>
              <a:ext uri="{FF2B5EF4-FFF2-40B4-BE49-F238E27FC236}">
                <a16:creationId xmlns:a16="http://schemas.microsoft.com/office/drawing/2014/main" id="{8F5F522E-EA1C-421B-A73D-FA3ABCCAF171}"/>
              </a:ext>
            </a:extLst>
          </p:cNvPr>
          <p:cNvSpPr txBox="1"/>
          <p:nvPr/>
        </p:nvSpPr>
        <p:spPr>
          <a:xfrm>
            <a:off x="7391400" y="6096000"/>
            <a:ext cx="3352800" cy="430887"/>
          </a:xfrm>
          <a:prstGeom prst="rect">
            <a:avLst/>
          </a:prstGeom>
          <a:noFill/>
        </p:spPr>
        <p:txBody>
          <a:bodyPr wrap="square" rtlCol="0">
            <a:spAutoFit/>
          </a:bodyPr>
          <a:lstStyle/>
          <a:p>
            <a:pPr algn="ctr"/>
            <a:r>
              <a:rPr lang="es-MX" sz="2200" b="1" dirty="0">
                <a:solidFill>
                  <a:srgbClr val="680000"/>
                </a:solidFill>
                <a:latin typeface="Calibri"/>
                <a:cs typeface="Calibri"/>
              </a:rPr>
              <a:t>ENERO DE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BA6E2-87ED-49ED-8713-C9E5DD4A6425}"/>
              </a:ext>
            </a:extLst>
          </p:cNvPr>
          <p:cNvSpPr>
            <a:spLocks noGrp="1"/>
          </p:cNvSpPr>
          <p:nvPr>
            <p:ph type="title"/>
          </p:nvPr>
        </p:nvSpPr>
        <p:spPr>
          <a:xfrm>
            <a:off x="3048000" y="762000"/>
            <a:ext cx="7006590" cy="892552"/>
          </a:xfrm>
        </p:spPr>
        <p:txBody>
          <a:bodyPr/>
          <a:lstStyle/>
          <a:p>
            <a:pPr algn="ctr"/>
            <a:r>
              <a:rPr lang="es-MX" sz="2900" dirty="0"/>
              <a:t>ELEMENTOS MÍNIMOS NECESARIOS QUE CADA AT DEBE CUMPLIR.</a:t>
            </a:r>
            <a:endParaRPr lang="en-US" sz="2900" dirty="0"/>
          </a:p>
        </p:txBody>
      </p:sp>
      <p:sp>
        <p:nvSpPr>
          <p:cNvPr id="4" name="Marcador de contenido 3">
            <a:extLst>
              <a:ext uri="{FF2B5EF4-FFF2-40B4-BE49-F238E27FC236}">
                <a16:creationId xmlns:a16="http://schemas.microsoft.com/office/drawing/2014/main" id="{19D905F6-3F1C-4F2C-8CCF-7BA940BB1B32}"/>
              </a:ext>
            </a:extLst>
          </p:cNvPr>
          <p:cNvSpPr>
            <a:spLocks noGrp="1"/>
          </p:cNvSpPr>
          <p:nvPr>
            <p:ph sz="half" idx="3"/>
          </p:nvPr>
        </p:nvSpPr>
        <p:spPr>
          <a:xfrm>
            <a:off x="838200" y="1828800"/>
            <a:ext cx="9906001" cy="4447371"/>
          </a:xfrm>
        </p:spPr>
        <p:txBody>
          <a:bodyPr/>
          <a:lstStyle/>
          <a:p>
            <a:pPr marL="571500" indent="-571500" algn="just">
              <a:buFontTx/>
              <a:buChar char="-"/>
            </a:pPr>
            <a:r>
              <a:rPr lang="es-MX" sz="2200" dirty="0"/>
              <a:t>Tener su inventario de AT actualizado</a:t>
            </a:r>
          </a:p>
          <a:p>
            <a:pPr marL="571500" indent="-571500" algn="just">
              <a:buFontTx/>
              <a:buChar char="-"/>
            </a:pPr>
            <a:r>
              <a:rPr lang="es-MX" sz="2200" dirty="0"/>
              <a:t>Constancia de capacitación</a:t>
            </a:r>
          </a:p>
          <a:p>
            <a:pPr marL="571500" indent="-571500" algn="just">
              <a:buFontTx/>
              <a:buChar char="-"/>
            </a:pPr>
            <a:r>
              <a:rPr lang="es-MX" sz="2200" dirty="0"/>
              <a:t>Inventario de transferencias primarias</a:t>
            </a:r>
          </a:p>
          <a:p>
            <a:pPr marL="571500" indent="-571500" algn="just">
              <a:buFontTx/>
              <a:buChar char="-"/>
            </a:pPr>
            <a:r>
              <a:rPr lang="es-MX" sz="2200" dirty="0"/>
              <a:t>Inventario de bajas, en caso de tenerlas</a:t>
            </a:r>
          </a:p>
          <a:p>
            <a:pPr marL="571500" indent="-571500" algn="just">
              <a:buFontTx/>
              <a:buChar char="-"/>
            </a:pPr>
            <a:r>
              <a:rPr lang="es-MX" sz="2200" dirty="0"/>
              <a:t>Formatos de depuración</a:t>
            </a:r>
          </a:p>
          <a:p>
            <a:pPr marL="571500" indent="-571500" algn="just">
              <a:buFontTx/>
              <a:buChar char="-"/>
            </a:pPr>
            <a:r>
              <a:rPr lang="es-MX" sz="2200" dirty="0"/>
              <a:t>Tener los instrumentos de control y de consulta (pueden ser digitales).</a:t>
            </a:r>
          </a:p>
          <a:p>
            <a:pPr marL="571500" indent="-571500" algn="just">
              <a:buFontTx/>
              <a:buChar char="-"/>
            </a:pPr>
            <a:r>
              <a:rPr lang="es-MX" sz="2200" dirty="0"/>
              <a:t>Solicitar asesorías técnicas vía correo electrónico  a </a:t>
            </a:r>
            <a:r>
              <a:rPr lang="es-MX" sz="2200" dirty="0">
                <a:hlinkClick r:id="rId2"/>
              </a:rPr>
              <a:t>riveram.ricardo@sonora.edu.mx</a:t>
            </a:r>
            <a:r>
              <a:rPr lang="es-MX" sz="2200" dirty="0"/>
              <a:t>. Dependiendo del tema de asesoría, el Coordinador de enlaces de AT, solicitará el apoyo  para su atención. </a:t>
            </a:r>
          </a:p>
          <a:p>
            <a:pPr marL="571500" indent="-571500" algn="just">
              <a:buFontTx/>
              <a:buChar char="-"/>
            </a:pPr>
            <a:r>
              <a:rPr lang="es-MX" sz="2200" dirty="0"/>
              <a:t>Tener en orden y localizables los expedientes. Usar las carátulas oficiales, con el llenado requerido.  Tener los expedientes en el mobiliario correspondiente, de acuerdo a la guía de identificación de  mobiliario. </a:t>
            </a:r>
          </a:p>
          <a:p>
            <a:pPr marL="571500" indent="-571500">
              <a:buFontTx/>
              <a:buChar char="-"/>
            </a:pPr>
            <a:endParaRPr lang="en-US" sz="2500" dirty="0"/>
          </a:p>
        </p:txBody>
      </p:sp>
    </p:spTree>
    <p:extLst>
      <p:ext uri="{BB962C8B-B14F-4D97-AF65-F5344CB8AC3E}">
        <p14:creationId xmlns:p14="http://schemas.microsoft.com/office/powerpoint/2010/main" val="280684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8EEF6-22AE-470C-9F77-C029B45F1546}"/>
              </a:ext>
            </a:extLst>
          </p:cNvPr>
          <p:cNvSpPr>
            <a:spLocks noGrp="1"/>
          </p:cNvSpPr>
          <p:nvPr>
            <p:ph type="title"/>
          </p:nvPr>
        </p:nvSpPr>
        <p:spPr>
          <a:xfrm>
            <a:off x="3048000" y="541781"/>
            <a:ext cx="8001000" cy="1261884"/>
          </a:xfrm>
        </p:spPr>
        <p:txBody>
          <a:bodyPr/>
          <a:lstStyle/>
          <a:p>
            <a:r>
              <a:rPr lang="es-MX" sz="2600" b="1" dirty="0"/>
              <a:t>Colaborar con el área coordinadora de archivos en la elaboración de los instrumentos de </a:t>
            </a:r>
            <a:r>
              <a:rPr lang="es-MX" sz="2800" u="sng" dirty="0"/>
              <a:t>control y consulta  archivístico</a:t>
            </a:r>
            <a:endParaRPr lang="es-MX" sz="2600" u="sng" dirty="0"/>
          </a:p>
        </p:txBody>
      </p:sp>
      <p:graphicFrame>
        <p:nvGraphicFramePr>
          <p:cNvPr id="7" name="Marcador de contenido 6">
            <a:extLst>
              <a:ext uri="{FF2B5EF4-FFF2-40B4-BE49-F238E27FC236}">
                <a16:creationId xmlns:a16="http://schemas.microsoft.com/office/drawing/2014/main" id="{EA9F1AA5-41A6-425E-A89E-1DBE661C4622}"/>
              </a:ext>
            </a:extLst>
          </p:cNvPr>
          <p:cNvGraphicFramePr>
            <a:graphicFrameLocks noGrp="1"/>
          </p:cNvGraphicFramePr>
          <p:nvPr>
            <p:ph sz="half" idx="2"/>
            <p:extLst>
              <p:ext uri="{D42A27DB-BD31-4B8C-83A1-F6EECF244321}">
                <p14:modId xmlns:p14="http://schemas.microsoft.com/office/powerpoint/2010/main" val="2346699971"/>
              </p:ext>
            </p:extLst>
          </p:nvPr>
        </p:nvGraphicFramePr>
        <p:xfrm>
          <a:off x="1143000" y="1981200"/>
          <a:ext cx="9296400" cy="45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31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E44EB-0665-4B9D-B352-CA0634C38207}"/>
              </a:ext>
            </a:extLst>
          </p:cNvPr>
          <p:cNvSpPr>
            <a:spLocks noGrp="1"/>
          </p:cNvSpPr>
          <p:nvPr>
            <p:ph type="title"/>
          </p:nvPr>
        </p:nvSpPr>
        <p:spPr>
          <a:xfrm>
            <a:off x="3432810" y="541781"/>
            <a:ext cx="6854190" cy="800219"/>
          </a:xfrm>
        </p:spPr>
        <p:txBody>
          <a:bodyPr/>
          <a:lstStyle/>
          <a:p>
            <a:r>
              <a:rPr lang="es-MX" sz="2600" dirty="0"/>
              <a:t>INTRUMENTOS DE CONSULTA Y CONTROL ARCHIVÍSTICO.</a:t>
            </a:r>
          </a:p>
        </p:txBody>
      </p:sp>
      <p:sp>
        <p:nvSpPr>
          <p:cNvPr id="6" name="CuadroTexto 5">
            <a:extLst>
              <a:ext uri="{FF2B5EF4-FFF2-40B4-BE49-F238E27FC236}">
                <a16:creationId xmlns:a16="http://schemas.microsoft.com/office/drawing/2014/main" id="{0F85B315-1FBF-4CB3-9DE1-A796A7098492}"/>
              </a:ext>
            </a:extLst>
          </p:cNvPr>
          <p:cNvSpPr txBox="1"/>
          <p:nvPr/>
        </p:nvSpPr>
        <p:spPr>
          <a:xfrm>
            <a:off x="1066800" y="1828800"/>
            <a:ext cx="9144000" cy="3170099"/>
          </a:xfrm>
          <a:prstGeom prst="rect">
            <a:avLst/>
          </a:prstGeom>
          <a:noFill/>
        </p:spPr>
        <p:txBody>
          <a:bodyPr wrap="square">
            <a:spAutoFit/>
          </a:bodyPr>
          <a:lstStyle/>
          <a:p>
            <a:pPr algn="just"/>
            <a:r>
              <a:rPr lang="es-MX" sz="2400" dirty="0"/>
              <a:t>XXXVIII.- </a:t>
            </a:r>
            <a:r>
              <a:rPr lang="es-MX" sz="2800" b="1" u="sng" dirty="0"/>
              <a:t>Instrumentos de control</a:t>
            </a:r>
            <a:r>
              <a:rPr lang="es-MX" sz="2800" u="sng" dirty="0"/>
              <a:t>: </a:t>
            </a:r>
            <a:r>
              <a:rPr lang="es-MX" sz="2400" dirty="0"/>
              <a:t>Instrumentos técnicos que propician la organización, control y conservación de los documentos de archivo a lo largo de su ciclo vital que son el cuadro general de clasificación archivística y el catálogo de disposición documental; </a:t>
            </a:r>
          </a:p>
          <a:p>
            <a:pPr algn="just"/>
            <a:endParaRPr lang="es-MX" sz="2400" dirty="0"/>
          </a:p>
          <a:p>
            <a:pPr algn="just"/>
            <a:r>
              <a:rPr lang="es-MX" sz="2400" dirty="0"/>
              <a:t>XXXIX.- </a:t>
            </a:r>
            <a:r>
              <a:rPr lang="es-MX" sz="2800" b="1" u="sng" dirty="0"/>
              <a:t>Instrumentos de consulta</a:t>
            </a:r>
            <a:r>
              <a:rPr lang="es-MX" sz="2800" b="1" dirty="0"/>
              <a:t>: </a:t>
            </a:r>
            <a:r>
              <a:rPr lang="es-MX" sz="2400" dirty="0"/>
              <a:t>Instrumentos que describen las series, expedientes o documentos de archivo y que permiten la localización, transferencia o baja documental. </a:t>
            </a:r>
          </a:p>
        </p:txBody>
      </p:sp>
    </p:spTree>
    <p:extLst>
      <p:ext uri="{BB962C8B-B14F-4D97-AF65-F5344CB8AC3E}">
        <p14:creationId xmlns:p14="http://schemas.microsoft.com/office/powerpoint/2010/main" val="162770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9A9A9-133B-406A-9D3D-550127442E96}"/>
              </a:ext>
            </a:extLst>
          </p:cNvPr>
          <p:cNvSpPr>
            <a:spLocks noGrp="1"/>
          </p:cNvSpPr>
          <p:nvPr>
            <p:ph type="title"/>
          </p:nvPr>
        </p:nvSpPr>
        <p:spPr>
          <a:xfrm>
            <a:off x="1600200" y="2362200"/>
            <a:ext cx="8991600" cy="2339102"/>
          </a:xfrm>
        </p:spPr>
        <p:txBody>
          <a:bodyPr/>
          <a:lstStyle/>
          <a:p>
            <a:r>
              <a:rPr lang="es-MX" sz="2800" dirty="0"/>
              <a:t>Todos los documentos de archivo, deberán de agruparse en expedientes de manera lógica y cronológica, y relacionarse con un mismo asunto, reflejando con exactitud la información contenida en ellos.</a:t>
            </a:r>
            <a:br>
              <a:rPr lang="es-MX" dirty="0"/>
            </a:br>
            <a:endParaRPr lang="es-MX" dirty="0"/>
          </a:p>
        </p:txBody>
      </p:sp>
      <p:pic>
        <p:nvPicPr>
          <p:cNvPr id="8" name="Imagen 7" descr="Pizarra&#10;&#10;Descripción generada automáticamente">
            <a:extLst>
              <a:ext uri="{FF2B5EF4-FFF2-40B4-BE49-F238E27FC236}">
                <a16:creationId xmlns:a16="http://schemas.microsoft.com/office/drawing/2014/main" id="{957FCCC9-F901-4B93-BDE1-4C605DD78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142140"/>
            <a:ext cx="2143125" cy="2143125"/>
          </a:xfrm>
          <a:prstGeom prst="rect">
            <a:avLst/>
          </a:prstGeom>
        </p:spPr>
      </p:pic>
      <p:pic>
        <p:nvPicPr>
          <p:cNvPr id="10" name="Imagen 9" descr="Escala de tiempo&#10;&#10;Descripción generada automáticamente con confianza baja">
            <a:extLst>
              <a:ext uri="{FF2B5EF4-FFF2-40B4-BE49-F238E27FC236}">
                <a16:creationId xmlns:a16="http://schemas.microsoft.com/office/drawing/2014/main" id="{251EBF5F-2A70-4D1D-A11F-EA9CEBF9D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19599"/>
            <a:ext cx="2466975" cy="1718027"/>
          </a:xfrm>
          <a:prstGeom prst="rect">
            <a:avLst/>
          </a:prstGeom>
        </p:spPr>
      </p:pic>
    </p:spTree>
    <p:extLst>
      <p:ext uri="{BB962C8B-B14F-4D97-AF65-F5344CB8AC3E}">
        <p14:creationId xmlns:p14="http://schemas.microsoft.com/office/powerpoint/2010/main" val="234187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C5B30-2611-4E9A-8F0B-93DE94DACE2C}"/>
              </a:ext>
            </a:extLst>
          </p:cNvPr>
          <p:cNvSpPr>
            <a:spLocks noGrp="1"/>
          </p:cNvSpPr>
          <p:nvPr>
            <p:ph type="title"/>
          </p:nvPr>
        </p:nvSpPr>
        <p:spPr>
          <a:xfrm>
            <a:off x="3191022" y="228600"/>
            <a:ext cx="7467600" cy="1261884"/>
          </a:xfrm>
        </p:spPr>
        <p:txBody>
          <a:bodyPr/>
          <a:lstStyle/>
          <a:p>
            <a:r>
              <a:rPr lang="es-MX" sz="3000" u="sng" dirty="0"/>
              <a:t>Instrumentos de consulta</a:t>
            </a:r>
            <a:r>
              <a:rPr lang="es-MX" sz="2600" dirty="0"/>
              <a:t>: Describen las series, expedientes o documentos de archivo y que permiten la localización, transferencia o baja documental</a:t>
            </a:r>
          </a:p>
        </p:txBody>
      </p:sp>
      <p:pic>
        <p:nvPicPr>
          <p:cNvPr id="5" name="Marcador de contenido 4">
            <a:extLst>
              <a:ext uri="{FF2B5EF4-FFF2-40B4-BE49-F238E27FC236}">
                <a16:creationId xmlns:a16="http://schemas.microsoft.com/office/drawing/2014/main" id="{F916783D-4DF7-4879-BE1A-B2F006F47125}"/>
              </a:ext>
            </a:extLst>
          </p:cNvPr>
          <p:cNvPicPr>
            <a:picLocks noGrp="1" noChangeAspect="1"/>
          </p:cNvPicPr>
          <p:nvPr>
            <p:ph sz="half" idx="2"/>
          </p:nvPr>
        </p:nvPicPr>
        <p:blipFill>
          <a:blip r:embed="rId2"/>
          <a:stretch>
            <a:fillRect/>
          </a:stretch>
        </p:blipFill>
        <p:spPr>
          <a:xfrm>
            <a:off x="1009674" y="1676400"/>
            <a:ext cx="9648947" cy="4612281"/>
          </a:xfrm>
          <a:prstGeom prst="rect">
            <a:avLst/>
          </a:prstGeom>
        </p:spPr>
      </p:pic>
    </p:spTree>
    <p:extLst>
      <p:ext uri="{BB962C8B-B14F-4D97-AF65-F5344CB8AC3E}">
        <p14:creationId xmlns:p14="http://schemas.microsoft.com/office/powerpoint/2010/main" val="143588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F80A815E-B2C3-4173-B04C-2C50776E9163}"/>
              </a:ext>
            </a:extLst>
          </p:cNvPr>
          <p:cNvPicPr>
            <a:picLocks noGrp="1" noChangeAspect="1"/>
          </p:cNvPicPr>
          <p:nvPr>
            <p:ph sz="half" idx="2"/>
          </p:nvPr>
        </p:nvPicPr>
        <p:blipFill rotWithShape="1">
          <a:blip r:embed="rId2"/>
          <a:srcRect l="7396" r="9768"/>
          <a:stretch/>
        </p:blipFill>
        <p:spPr>
          <a:xfrm>
            <a:off x="1219200" y="1371600"/>
            <a:ext cx="4267201" cy="4800600"/>
          </a:xfrm>
        </p:spPr>
      </p:pic>
      <p:pic>
        <p:nvPicPr>
          <p:cNvPr id="8" name="Marcador de contenido 7">
            <a:extLst>
              <a:ext uri="{FF2B5EF4-FFF2-40B4-BE49-F238E27FC236}">
                <a16:creationId xmlns:a16="http://schemas.microsoft.com/office/drawing/2014/main" id="{EE6729F8-7CFB-45E9-B8A2-77B9EF4DAE22}"/>
              </a:ext>
            </a:extLst>
          </p:cNvPr>
          <p:cNvPicPr>
            <a:picLocks noGrp="1" noChangeAspect="1"/>
          </p:cNvPicPr>
          <p:nvPr>
            <p:ph sz="half" idx="3"/>
          </p:nvPr>
        </p:nvPicPr>
        <p:blipFill rotWithShape="1">
          <a:blip r:embed="rId3"/>
          <a:srcRect l="8051" r="8621"/>
          <a:stretch/>
        </p:blipFill>
        <p:spPr>
          <a:xfrm>
            <a:off x="6705600" y="1371600"/>
            <a:ext cx="4419600" cy="4800600"/>
          </a:xfrm>
        </p:spPr>
      </p:pic>
      <p:sp>
        <p:nvSpPr>
          <p:cNvPr id="10" name="CuadroTexto 9">
            <a:extLst>
              <a:ext uri="{FF2B5EF4-FFF2-40B4-BE49-F238E27FC236}">
                <a16:creationId xmlns:a16="http://schemas.microsoft.com/office/drawing/2014/main" id="{7FB63A22-CF46-46D5-98C3-0520E77DB38E}"/>
              </a:ext>
            </a:extLst>
          </p:cNvPr>
          <p:cNvSpPr txBox="1"/>
          <p:nvPr/>
        </p:nvSpPr>
        <p:spPr>
          <a:xfrm>
            <a:off x="3810000" y="501134"/>
            <a:ext cx="6096000" cy="523220"/>
          </a:xfrm>
          <a:prstGeom prst="rect">
            <a:avLst/>
          </a:prstGeom>
          <a:noFill/>
        </p:spPr>
        <p:txBody>
          <a:bodyPr wrap="square">
            <a:spAutoFit/>
          </a:bodyPr>
          <a:lstStyle/>
          <a:p>
            <a:r>
              <a:rPr lang="es-MX" sz="2800" b="1" dirty="0">
                <a:solidFill>
                  <a:schemeClr val="accent2"/>
                </a:solidFill>
              </a:rPr>
              <a:t>Guía de identificación de mobiliario</a:t>
            </a:r>
            <a:endParaRPr lang="es-MX" dirty="0"/>
          </a:p>
        </p:txBody>
      </p:sp>
    </p:spTree>
    <p:extLst>
      <p:ext uri="{BB962C8B-B14F-4D97-AF65-F5344CB8AC3E}">
        <p14:creationId xmlns:p14="http://schemas.microsoft.com/office/powerpoint/2010/main" val="1368785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7A7DEBF-6BC7-4DE5-A450-4377DA8FA673}"/>
              </a:ext>
            </a:extLst>
          </p:cNvPr>
          <p:cNvPicPr>
            <a:picLocks noChangeAspect="1"/>
          </p:cNvPicPr>
          <p:nvPr/>
        </p:nvPicPr>
        <p:blipFill rotWithShape="1">
          <a:blip r:embed="rId2"/>
          <a:srcRect l="3238" t="30000" r="7554" b="11111"/>
          <a:stretch/>
        </p:blipFill>
        <p:spPr>
          <a:xfrm>
            <a:off x="2747319" y="2116851"/>
            <a:ext cx="6853881" cy="2837935"/>
          </a:xfrm>
          <a:prstGeom prst="rect">
            <a:avLst/>
          </a:prstGeom>
        </p:spPr>
      </p:pic>
      <p:pic>
        <p:nvPicPr>
          <p:cNvPr id="10" name="Imagen 9">
            <a:extLst>
              <a:ext uri="{FF2B5EF4-FFF2-40B4-BE49-F238E27FC236}">
                <a16:creationId xmlns:a16="http://schemas.microsoft.com/office/drawing/2014/main" id="{5A0D7784-D7C3-4393-9C65-E3484C14CEFF}"/>
              </a:ext>
            </a:extLst>
          </p:cNvPr>
          <p:cNvPicPr>
            <a:picLocks noChangeAspect="1"/>
          </p:cNvPicPr>
          <p:nvPr/>
        </p:nvPicPr>
        <p:blipFill rotWithShape="1">
          <a:blip r:embed="rId3"/>
          <a:srcRect l="2778" t="35555" r="24306" b="18889"/>
          <a:stretch/>
        </p:blipFill>
        <p:spPr>
          <a:xfrm>
            <a:off x="2747319" y="4876800"/>
            <a:ext cx="6853881" cy="1981200"/>
          </a:xfrm>
          <a:prstGeom prst="rect">
            <a:avLst/>
          </a:prstGeom>
        </p:spPr>
      </p:pic>
      <p:sp>
        <p:nvSpPr>
          <p:cNvPr id="2" name="CuadroTexto 1">
            <a:extLst>
              <a:ext uri="{FF2B5EF4-FFF2-40B4-BE49-F238E27FC236}">
                <a16:creationId xmlns:a16="http://schemas.microsoft.com/office/drawing/2014/main" id="{B089423C-5906-41C1-8875-0FDEBC5AF1BC}"/>
              </a:ext>
            </a:extLst>
          </p:cNvPr>
          <p:cNvSpPr txBox="1"/>
          <p:nvPr/>
        </p:nvSpPr>
        <p:spPr>
          <a:xfrm>
            <a:off x="3429000" y="304800"/>
            <a:ext cx="5867400" cy="1569660"/>
          </a:xfrm>
          <a:prstGeom prst="rect">
            <a:avLst/>
          </a:prstGeom>
          <a:noFill/>
        </p:spPr>
        <p:txBody>
          <a:bodyPr wrap="square" rtlCol="0">
            <a:spAutoFit/>
          </a:bodyPr>
          <a:lstStyle/>
          <a:p>
            <a:pPr algn="ctr"/>
            <a:r>
              <a:rPr lang="es-MX" sz="2400" b="1" dirty="0"/>
              <a:t>Se debe identificar la documentación que haya cumplido la vigencia en AT, de acuerdo al CADIDO, para realizar la Transferencia Primaria en el AC.</a:t>
            </a:r>
            <a:endParaRPr lang="en-US" sz="2400" b="1" dirty="0"/>
          </a:p>
        </p:txBody>
      </p:sp>
    </p:spTree>
    <p:extLst>
      <p:ext uri="{BB962C8B-B14F-4D97-AF65-F5344CB8AC3E}">
        <p14:creationId xmlns:p14="http://schemas.microsoft.com/office/powerpoint/2010/main" val="399296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66EA7-8892-4E51-8836-23B1E89C3EAF}"/>
              </a:ext>
            </a:extLst>
          </p:cNvPr>
          <p:cNvSpPr>
            <a:spLocks noGrp="1"/>
          </p:cNvSpPr>
          <p:nvPr>
            <p:ph type="title"/>
          </p:nvPr>
        </p:nvSpPr>
        <p:spPr>
          <a:xfrm>
            <a:off x="3432810" y="541781"/>
            <a:ext cx="6549390" cy="984885"/>
          </a:xfrm>
        </p:spPr>
        <p:txBody>
          <a:bodyPr/>
          <a:lstStyle/>
          <a:p>
            <a:r>
              <a:rPr lang="es-MX" sz="3200" dirty="0"/>
              <a:t>Reporte de Depuración Primaria</a:t>
            </a:r>
          </a:p>
        </p:txBody>
      </p:sp>
      <p:pic>
        <p:nvPicPr>
          <p:cNvPr id="8" name="Marcador de contenido 7">
            <a:extLst>
              <a:ext uri="{FF2B5EF4-FFF2-40B4-BE49-F238E27FC236}">
                <a16:creationId xmlns:a16="http://schemas.microsoft.com/office/drawing/2014/main" id="{EBC26D42-F239-476E-B691-CAC481FB05B2}"/>
              </a:ext>
            </a:extLst>
          </p:cNvPr>
          <p:cNvPicPr>
            <a:picLocks noGrp="1" noChangeAspect="1"/>
          </p:cNvPicPr>
          <p:nvPr>
            <p:ph sz="half" idx="2"/>
          </p:nvPr>
        </p:nvPicPr>
        <p:blipFill rotWithShape="1">
          <a:blip r:embed="rId2"/>
          <a:srcRect l="1938" t="31935" r="50000" b="18097"/>
          <a:stretch/>
        </p:blipFill>
        <p:spPr>
          <a:xfrm>
            <a:off x="1066799" y="1229483"/>
            <a:ext cx="9448799" cy="3934532"/>
          </a:xfrm>
        </p:spPr>
      </p:pic>
      <p:pic>
        <p:nvPicPr>
          <p:cNvPr id="10" name="Imagen 9">
            <a:extLst>
              <a:ext uri="{FF2B5EF4-FFF2-40B4-BE49-F238E27FC236}">
                <a16:creationId xmlns:a16="http://schemas.microsoft.com/office/drawing/2014/main" id="{80CC24DD-90B5-4176-BA14-EFB6CAF256D5}"/>
              </a:ext>
            </a:extLst>
          </p:cNvPr>
          <p:cNvPicPr>
            <a:picLocks noChangeAspect="1"/>
          </p:cNvPicPr>
          <p:nvPr/>
        </p:nvPicPr>
        <p:blipFill rotWithShape="1">
          <a:blip r:embed="rId3"/>
          <a:srcRect l="2083" t="56667" r="50000" b="14445"/>
          <a:stretch/>
        </p:blipFill>
        <p:spPr>
          <a:xfrm>
            <a:off x="1096108" y="5164015"/>
            <a:ext cx="9448798" cy="1693985"/>
          </a:xfrm>
          <a:prstGeom prst="rect">
            <a:avLst/>
          </a:prstGeom>
        </p:spPr>
      </p:pic>
    </p:spTree>
    <p:extLst>
      <p:ext uri="{BB962C8B-B14F-4D97-AF65-F5344CB8AC3E}">
        <p14:creationId xmlns:p14="http://schemas.microsoft.com/office/powerpoint/2010/main" val="86571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41B38-5AB0-4073-A4FA-6690E1DDCA07}"/>
              </a:ext>
            </a:extLst>
          </p:cNvPr>
          <p:cNvSpPr>
            <a:spLocks noGrp="1"/>
          </p:cNvSpPr>
          <p:nvPr>
            <p:ph type="title"/>
          </p:nvPr>
        </p:nvSpPr>
        <p:spPr>
          <a:xfrm>
            <a:off x="2971800" y="304800"/>
            <a:ext cx="5326379" cy="492443"/>
          </a:xfrm>
        </p:spPr>
        <p:txBody>
          <a:bodyPr/>
          <a:lstStyle/>
          <a:p>
            <a:pPr algn="ctr"/>
            <a:r>
              <a:rPr lang="es-MX" sz="3200" dirty="0"/>
              <a:t>Verificación de AT</a:t>
            </a:r>
          </a:p>
        </p:txBody>
      </p:sp>
      <p:pic>
        <p:nvPicPr>
          <p:cNvPr id="6" name="Marcador de contenido 5">
            <a:extLst>
              <a:ext uri="{FF2B5EF4-FFF2-40B4-BE49-F238E27FC236}">
                <a16:creationId xmlns:a16="http://schemas.microsoft.com/office/drawing/2014/main" id="{10BCC921-984E-4BD9-A531-A021EF2C3D9C}"/>
              </a:ext>
            </a:extLst>
          </p:cNvPr>
          <p:cNvPicPr>
            <a:picLocks noGrp="1" noChangeAspect="1"/>
          </p:cNvPicPr>
          <p:nvPr>
            <p:ph sz="half" idx="2"/>
          </p:nvPr>
        </p:nvPicPr>
        <p:blipFill rotWithShape="1">
          <a:blip r:embed="rId2"/>
          <a:srcRect l="32742" t="12287" r="32475" b="7258"/>
          <a:stretch/>
        </p:blipFill>
        <p:spPr>
          <a:xfrm>
            <a:off x="2133600" y="1143000"/>
            <a:ext cx="7581901" cy="5715000"/>
          </a:xfrm>
        </p:spPr>
      </p:pic>
    </p:spTree>
    <p:extLst>
      <p:ext uri="{BB962C8B-B14F-4D97-AF65-F5344CB8AC3E}">
        <p14:creationId xmlns:p14="http://schemas.microsoft.com/office/powerpoint/2010/main" val="113556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C61DE-95EF-4E0F-BF1A-D45759B69828}"/>
              </a:ext>
            </a:extLst>
          </p:cNvPr>
          <p:cNvSpPr>
            <a:spLocks noGrp="1"/>
          </p:cNvSpPr>
          <p:nvPr>
            <p:ph type="title"/>
          </p:nvPr>
        </p:nvSpPr>
        <p:spPr>
          <a:xfrm>
            <a:off x="3048000" y="195591"/>
            <a:ext cx="7543800" cy="1200329"/>
          </a:xfrm>
        </p:spPr>
        <p:txBody>
          <a:bodyPr/>
          <a:lstStyle/>
          <a:p>
            <a:pPr algn="ctr"/>
            <a:r>
              <a:rPr lang="es-MX" sz="2400" dirty="0"/>
              <a:t>OBLIGACIONES COMUNES EN MATERIA DE TRANSPARENCIA</a:t>
            </a:r>
            <a:br>
              <a:rPr lang="es-MX" sz="2800" dirty="0"/>
            </a:br>
            <a:r>
              <a:rPr lang="es-MX" sz="2800" dirty="0"/>
              <a:t>Art. 81 Catálogos </a:t>
            </a:r>
            <a:r>
              <a:rPr lang="es-MX" sz="3000" dirty="0"/>
              <a:t>documentales (Estatal)</a:t>
            </a:r>
          </a:p>
        </p:txBody>
      </p:sp>
      <p:pic>
        <p:nvPicPr>
          <p:cNvPr id="4" name="Imagen 3">
            <a:extLst>
              <a:ext uri="{FF2B5EF4-FFF2-40B4-BE49-F238E27FC236}">
                <a16:creationId xmlns:a16="http://schemas.microsoft.com/office/drawing/2014/main" id="{846ABE83-1AE4-421E-8AEB-D4BB15B76B4C}"/>
              </a:ext>
            </a:extLst>
          </p:cNvPr>
          <p:cNvPicPr>
            <a:picLocks noChangeAspect="1"/>
          </p:cNvPicPr>
          <p:nvPr/>
        </p:nvPicPr>
        <p:blipFill rotWithShape="1">
          <a:blip r:embed="rId2"/>
          <a:srcRect t="4546" b="42045"/>
          <a:stretch/>
        </p:blipFill>
        <p:spPr>
          <a:xfrm>
            <a:off x="838200" y="1380530"/>
            <a:ext cx="10972800" cy="4563070"/>
          </a:xfrm>
          <a:prstGeom prst="rect">
            <a:avLst/>
          </a:prstGeom>
        </p:spPr>
      </p:pic>
      <p:sp>
        <p:nvSpPr>
          <p:cNvPr id="6" name="CuadroTexto 5">
            <a:extLst>
              <a:ext uri="{FF2B5EF4-FFF2-40B4-BE49-F238E27FC236}">
                <a16:creationId xmlns:a16="http://schemas.microsoft.com/office/drawing/2014/main" id="{EE659F5F-1096-46DD-95B4-564B85427E95}"/>
              </a:ext>
            </a:extLst>
          </p:cNvPr>
          <p:cNvSpPr txBox="1"/>
          <p:nvPr/>
        </p:nvSpPr>
        <p:spPr>
          <a:xfrm>
            <a:off x="685800" y="6077634"/>
            <a:ext cx="10744200" cy="584775"/>
          </a:xfrm>
          <a:prstGeom prst="rect">
            <a:avLst/>
          </a:prstGeom>
          <a:noFill/>
        </p:spPr>
        <p:txBody>
          <a:bodyPr wrap="square">
            <a:spAutoFit/>
          </a:bodyPr>
          <a:lstStyle/>
          <a:p>
            <a:r>
              <a:rPr lang="es-MX" sz="1600" dirty="0"/>
              <a:t>https://transparencia.sonora.gob.mx/informacion-publica/50/116/secretaria-de-educacion-y-cultura/xxvii-catalogos-documentales/consultar-datos</a:t>
            </a:r>
          </a:p>
        </p:txBody>
      </p:sp>
    </p:spTree>
    <p:extLst>
      <p:ext uri="{BB962C8B-B14F-4D97-AF65-F5344CB8AC3E}">
        <p14:creationId xmlns:p14="http://schemas.microsoft.com/office/powerpoint/2010/main" val="52745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3000" y="838200"/>
            <a:ext cx="2537178" cy="629018"/>
          </a:xfrm>
          <a:prstGeom prst="rect">
            <a:avLst/>
          </a:prstGeom>
        </p:spPr>
        <p:txBody>
          <a:bodyPr vert="horz" wrap="square" lIns="0" tIns="13335" rIns="0" bIns="0" rtlCol="0">
            <a:spAutoFit/>
          </a:bodyPr>
          <a:lstStyle/>
          <a:p>
            <a:pPr marL="12700">
              <a:lnSpc>
                <a:spcPct val="100000"/>
              </a:lnSpc>
              <a:spcBef>
                <a:spcPts val="105"/>
              </a:spcBef>
            </a:pPr>
            <a:r>
              <a:rPr kern="1200" spc="-10" dirty="0">
                <a:solidFill>
                  <a:schemeClr val="accent2"/>
                </a:solidFill>
                <a:ea typeface="+mn-ea"/>
              </a:rPr>
              <a:t>O</a:t>
            </a:r>
            <a:r>
              <a:rPr lang="es-MX" kern="1200" spc="-10" dirty="0">
                <a:solidFill>
                  <a:schemeClr val="accent2"/>
                </a:solidFill>
                <a:ea typeface="+mn-ea"/>
              </a:rPr>
              <a:t>BJETIVO</a:t>
            </a:r>
            <a:endParaRPr kern="1200" spc="-10" dirty="0">
              <a:solidFill>
                <a:schemeClr val="accent2"/>
              </a:solidFill>
              <a:ea typeface="+mn-ea"/>
            </a:endParaRPr>
          </a:p>
        </p:txBody>
      </p:sp>
      <p:grpSp>
        <p:nvGrpSpPr>
          <p:cNvPr id="3" name="object 3"/>
          <p:cNvGrpSpPr/>
          <p:nvPr/>
        </p:nvGrpSpPr>
        <p:grpSpPr>
          <a:xfrm>
            <a:off x="1121686" y="1628735"/>
            <a:ext cx="9596885" cy="4390645"/>
            <a:chOff x="1158239" y="2215895"/>
            <a:chExt cx="9516110" cy="3523615"/>
          </a:xfrm>
          <a:solidFill>
            <a:schemeClr val="bg1"/>
          </a:solidFill>
        </p:grpSpPr>
        <p:sp>
          <p:nvSpPr>
            <p:cNvPr id="4" name="object 4"/>
            <p:cNvSpPr/>
            <p:nvPr/>
          </p:nvSpPr>
          <p:spPr>
            <a:xfrm>
              <a:off x="1164335" y="2221991"/>
              <a:ext cx="9504045" cy="3511550"/>
            </a:xfrm>
            <a:custGeom>
              <a:avLst/>
              <a:gdLst/>
              <a:ahLst/>
              <a:cxnLst/>
              <a:rect l="l" t="t" r="r" b="b"/>
              <a:pathLst>
                <a:path w="9504045" h="3511550">
                  <a:moveTo>
                    <a:pt x="8918448" y="0"/>
                  </a:moveTo>
                  <a:lnTo>
                    <a:pt x="585215" y="0"/>
                  </a:lnTo>
                  <a:lnTo>
                    <a:pt x="537217" y="1939"/>
                  </a:lnTo>
                  <a:lnTo>
                    <a:pt x="490288" y="7659"/>
                  </a:lnTo>
                  <a:lnTo>
                    <a:pt x="444578" y="17007"/>
                  </a:lnTo>
                  <a:lnTo>
                    <a:pt x="400238" y="29833"/>
                  </a:lnTo>
                  <a:lnTo>
                    <a:pt x="357419" y="45987"/>
                  </a:lnTo>
                  <a:lnTo>
                    <a:pt x="316271" y="65319"/>
                  </a:lnTo>
                  <a:lnTo>
                    <a:pt x="276945" y="87676"/>
                  </a:lnTo>
                  <a:lnTo>
                    <a:pt x="239591" y="112910"/>
                  </a:lnTo>
                  <a:lnTo>
                    <a:pt x="204359" y="140868"/>
                  </a:lnTo>
                  <a:lnTo>
                    <a:pt x="171402" y="171402"/>
                  </a:lnTo>
                  <a:lnTo>
                    <a:pt x="140868" y="204359"/>
                  </a:lnTo>
                  <a:lnTo>
                    <a:pt x="112910" y="239591"/>
                  </a:lnTo>
                  <a:lnTo>
                    <a:pt x="87676" y="276945"/>
                  </a:lnTo>
                  <a:lnTo>
                    <a:pt x="65319" y="316271"/>
                  </a:lnTo>
                  <a:lnTo>
                    <a:pt x="45987" y="357419"/>
                  </a:lnTo>
                  <a:lnTo>
                    <a:pt x="29833" y="400238"/>
                  </a:lnTo>
                  <a:lnTo>
                    <a:pt x="17007" y="444578"/>
                  </a:lnTo>
                  <a:lnTo>
                    <a:pt x="7659" y="490288"/>
                  </a:lnTo>
                  <a:lnTo>
                    <a:pt x="1939" y="537217"/>
                  </a:lnTo>
                  <a:lnTo>
                    <a:pt x="0" y="585216"/>
                  </a:lnTo>
                  <a:lnTo>
                    <a:pt x="0" y="2926080"/>
                  </a:lnTo>
                  <a:lnTo>
                    <a:pt x="1939" y="2974078"/>
                  </a:lnTo>
                  <a:lnTo>
                    <a:pt x="7659" y="3021007"/>
                  </a:lnTo>
                  <a:lnTo>
                    <a:pt x="17007" y="3066717"/>
                  </a:lnTo>
                  <a:lnTo>
                    <a:pt x="29833" y="3111057"/>
                  </a:lnTo>
                  <a:lnTo>
                    <a:pt x="45987" y="3153876"/>
                  </a:lnTo>
                  <a:lnTo>
                    <a:pt x="65319" y="3195024"/>
                  </a:lnTo>
                  <a:lnTo>
                    <a:pt x="87676" y="3234350"/>
                  </a:lnTo>
                  <a:lnTo>
                    <a:pt x="112910" y="3271704"/>
                  </a:lnTo>
                  <a:lnTo>
                    <a:pt x="140868" y="3306936"/>
                  </a:lnTo>
                  <a:lnTo>
                    <a:pt x="171402" y="3339893"/>
                  </a:lnTo>
                  <a:lnTo>
                    <a:pt x="204359" y="3370427"/>
                  </a:lnTo>
                  <a:lnTo>
                    <a:pt x="239591" y="3398385"/>
                  </a:lnTo>
                  <a:lnTo>
                    <a:pt x="276945" y="3423619"/>
                  </a:lnTo>
                  <a:lnTo>
                    <a:pt x="316271" y="3445976"/>
                  </a:lnTo>
                  <a:lnTo>
                    <a:pt x="357419" y="3465308"/>
                  </a:lnTo>
                  <a:lnTo>
                    <a:pt x="400238" y="3481462"/>
                  </a:lnTo>
                  <a:lnTo>
                    <a:pt x="444578" y="3494288"/>
                  </a:lnTo>
                  <a:lnTo>
                    <a:pt x="490288" y="3503636"/>
                  </a:lnTo>
                  <a:lnTo>
                    <a:pt x="537217" y="3509356"/>
                  </a:lnTo>
                  <a:lnTo>
                    <a:pt x="585215" y="3511296"/>
                  </a:lnTo>
                  <a:lnTo>
                    <a:pt x="8918448" y="3511296"/>
                  </a:lnTo>
                  <a:lnTo>
                    <a:pt x="8966446" y="3509356"/>
                  </a:lnTo>
                  <a:lnTo>
                    <a:pt x="9013375" y="3503636"/>
                  </a:lnTo>
                  <a:lnTo>
                    <a:pt x="9059085" y="3494288"/>
                  </a:lnTo>
                  <a:lnTo>
                    <a:pt x="9103425" y="3481462"/>
                  </a:lnTo>
                  <a:lnTo>
                    <a:pt x="9146244" y="3465308"/>
                  </a:lnTo>
                  <a:lnTo>
                    <a:pt x="9187392" y="3445976"/>
                  </a:lnTo>
                  <a:lnTo>
                    <a:pt x="9226718" y="3423619"/>
                  </a:lnTo>
                  <a:lnTo>
                    <a:pt x="9264072" y="3398385"/>
                  </a:lnTo>
                  <a:lnTo>
                    <a:pt x="9299304" y="3370427"/>
                  </a:lnTo>
                  <a:lnTo>
                    <a:pt x="9332261" y="3339893"/>
                  </a:lnTo>
                  <a:lnTo>
                    <a:pt x="9362795" y="3306936"/>
                  </a:lnTo>
                  <a:lnTo>
                    <a:pt x="9390753" y="3271704"/>
                  </a:lnTo>
                  <a:lnTo>
                    <a:pt x="9415987" y="3234350"/>
                  </a:lnTo>
                  <a:lnTo>
                    <a:pt x="9438344" y="3195024"/>
                  </a:lnTo>
                  <a:lnTo>
                    <a:pt x="9457676" y="3153876"/>
                  </a:lnTo>
                  <a:lnTo>
                    <a:pt x="9473830" y="3111057"/>
                  </a:lnTo>
                  <a:lnTo>
                    <a:pt x="9486656" y="3066717"/>
                  </a:lnTo>
                  <a:lnTo>
                    <a:pt x="9496004" y="3021007"/>
                  </a:lnTo>
                  <a:lnTo>
                    <a:pt x="9501724" y="2974078"/>
                  </a:lnTo>
                  <a:lnTo>
                    <a:pt x="9503664" y="2926080"/>
                  </a:lnTo>
                  <a:lnTo>
                    <a:pt x="9503664" y="585216"/>
                  </a:lnTo>
                  <a:lnTo>
                    <a:pt x="9501724" y="537217"/>
                  </a:lnTo>
                  <a:lnTo>
                    <a:pt x="9496004" y="490288"/>
                  </a:lnTo>
                  <a:lnTo>
                    <a:pt x="9486656" y="444578"/>
                  </a:lnTo>
                  <a:lnTo>
                    <a:pt x="9473830" y="400238"/>
                  </a:lnTo>
                  <a:lnTo>
                    <a:pt x="9457676" y="357419"/>
                  </a:lnTo>
                  <a:lnTo>
                    <a:pt x="9438344" y="316271"/>
                  </a:lnTo>
                  <a:lnTo>
                    <a:pt x="9415987" y="276945"/>
                  </a:lnTo>
                  <a:lnTo>
                    <a:pt x="9390753" y="239591"/>
                  </a:lnTo>
                  <a:lnTo>
                    <a:pt x="9362795" y="204359"/>
                  </a:lnTo>
                  <a:lnTo>
                    <a:pt x="9332261" y="171402"/>
                  </a:lnTo>
                  <a:lnTo>
                    <a:pt x="9299304" y="140868"/>
                  </a:lnTo>
                  <a:lnTo>
                    <a:pt x="9264072" y="112910"/>
                  </a:lnTo>
                  <a:lnTo>
                    <a:pt x="9226718" y="87676"/>
                  </a:lnTo>
                  <a:lnTo>
                    <a:pt x="9187392" y="65319"/>
                  </a:lnTo>
                  <a:lnTo>
                    <a:pt x="9146244" y="45987"/>
                  </a:lnTo>
                  <a:lnTo>
                    <a:pt x="9103425" y="29833"/>
                  </a:lnTo>
                  <a:lnTo>
                    <a:pt x="9059085" y="17007"/>
                  </a:lnTo>
                  <a:lnTo>
                    <a:pt x="9013375" y="7659"/>
                  </a:lnTo>
                  <a:lnTo>
                    <a:pt x="8966446" y="1939"/>
                  </a:lnTo>
                  <a:lnTo>
                    <a:pt x="8918448" y="0"/>
                  </a:lnTo>
                  <a:close/>
                </a:path>
              </a:pathLst>
            </a:custGeom>
            <a:grpFill/>
            <a:ln>
              <a:solidFill>
                <a:schemeClr val="accent2"/>
              </a:solidFill>
            </a:ln>
          </p:spPr>
          <p:txBody>
            <a:bodyPr wrap="square" lIns="0" tIns="0" rIns="0" bIns="0" rtlCol="0"/>
            <a:lstStyle/>
            <a:p>
              <a:endParaRPr/>
            </a:p>
          </p:txBody>
        </p:sp>
        <p:sp>
          <p:nvSpPr>
            <p:cNvPr id="5" name="object 5"/>
            <p:cNvSpPr/>
            <p:nvPr/>
          </p:nvSpPr>
          <p:spPr>
            <a:xfrm>
              <a:off x="1164335" y="2221991"/>
              <a:ext cx="9504045" cy="3511550"/>
            </a:xfrm>
            <a:custGeom>
              <a:avLst/>
              <a:gdLst/>
              <a:ahLst/>
              <a:cxnLst/>
              <a:rect l="l" t="t" r="r" b="b"/>
              <a:pathLst>
                <a:path w="9504045" h="3511550">
                  <a:moveTo>
                    <a:pt x="0" y="585216"/>
                  </a:moveTo>
                  <a:lnTo>
                    <a:pt x="1939" y="537217"/>
                  </a:lnTo>
                  <a:lnTo>
                    <a:pt x="7659" y="490288"/>
                  </a:lnTo>
                  <a:lnTo>
                    <a:pt x="17007" y="444578"/>
                  </a:lnTo>
                  <a:lnTo>
                    <a:pt x="29833" y="400238"/>
                  </a:lnTo>
                  <a:lnTo>
                    <a:pt x="45987" y="357419"/>
                  </a:lnTo>
                  <a:lnTo>
                    <a:pt x="65319" y="316271"/>
                  </a:lnTo>
                  <a:lnTo>
                    <a:pt x="87676" y="276945"/>
                  </a:lnTo>
                  <a:lnTo>
                    <a:pt x="112910" y="239591"/>
                  </a:lnTo>
                  <a:lnTo>
                    <a:pt x="140868" y="204359"/>
                  </a:lnTo>
                  <a:lnTo>
                    <a:pt x="171402" y="171402"/>
                  </a:lnTo>
                  <a:lnTo>
                    <a:pt x="204359" y="140868"/>
                  </a:lnTo>
                  <a:lnTo>
                    <a:pt x="239591" y="112910"/>
                  </a:lnTo>
                  <a:lnTo>
                    <a:pt x="276945" y="87676"/>
                  </a:lnTo>
                  <a:lnTo>
                    <a:pt x="316271" y="65319"/>
                  </a:lnTo>
                  <a:lnTo>
                    <a:pt x="357419" y="45987"/>
                  </a:lnTo>
                  <a:lnTo>
                    <a:pt x="400238" y="29833"/>
                  </a:lnTo>
                  <a:lnTo>
                    <a:pt x="444578" y="17007"/>
                  </a:lnTo>
                  <a:lnTo>
                    <a:pt x="490288" y="7659"/>
                  </a:lnTo>
                  <a:lnTo>
                    <a:pt x="537217" y="1939"/>
                  </a:lnTo>
                  <a:lnTo>
                    <a:pt x="585215" y="0"/>
                  </a:lnTo>
                  <a:lnTo>
                    <a:pt x="8918448" y="0"/>
                  </a:lnTo>
                  <a:lnTo>
                    <a:pt x="8966446" y="1939"/>
                  </a:lnTo>
                  <a:lnTo>
                    <a:pt x="9013375" y="7659"/>
                  </a:lnTo>
                  <a:lnTo>
                    <a:pt x="9059085" y="17007"/>
                  </a:lnTo>
                  <a:lnTo>
                    <a:pt x="9103425" y="29833"/>
                  </a:lnTo>
                  <a:lnTo>
                    <a:pt x="9146244" y="45987"/>
                  </a:lnTo>
                  <a:lnTo>
                    <a:pt x="9187392" y="65319"/>
                  </a:lnTo>
                  <a:lnTo>
                    <a:pt x="9226718" y="87676"/>
                  </a:lnTo>
                  <a:lnTo>
                    <a:pt x="9264072" y="112910"/>
                  </a:lnTo>
                  <a:lnTo>
                    <a:pt x="9299304" y="140868"/>
                  </a:lnTo>
                  <a:lnTo>
                    <a:pt x="9332261" y="171402"/>
                  </a:lnTo>
                  <a:lnTo>
                    <a:pt x="9362795" y="204359"/>
                  </a:lnTo>
                  <a:lnTo>
                    <a:pt x="9390753" y="239591"/>
                  </a:lnTo>
                  <a:lnTo>
                    <a:pt x="9415987" y="276945"/>
                  </a:lnTo>
                  <a:lnTo>
                    <a:pt x="9438344" y="316271"/>
                  </a:lnTo>
                  <a:lnTo>
                    <a:pt x="9457676" y="357419"/>
                  </a:lnTo>
                  <a:lnTo>
                    <a:pt x="9473830" y="400238"/>
                  </a:lnTo>
                  <a:lnTo>
                    <a:pt x="9486656" y="444578"/>
                  </a:lnTo>
                  <a:lnTo>
                    <a:pt x="9496004" y="490288"/>
                  </a:lnTo>
                  <a:lnTo>
                    <a:pt x="9501724" y="537217"/>
                  </a:lnTo>
                  <a:lnTo>
                    <a:pt x="9503664" y="585216"/>
                  </a:lnTo>
                  <a:lnTo>
                    <a:pt x="9503664" y="2926080"/>
                  </a:lnTo>
                  <a:lnTo>
                    <a:pt x="9501724" y="2974078"/>
                  </a:lnTo>
                  <a:lnTo>
                    <a:pt x="9496004" y="3021007"/>
                  </a:lnTo>
                  <a:lnTo>
                    <a:pt x="9486656" y="3066717"/>
                  </a:lnTo>
                  <a:lnTo>
                    <a:pt x="9473830" y="3111057"/>
                  </a:lnTo>
                  <a:lnTo>
                    <a:pt x="9457676" y="3153876"/>
                  </a:lnTo>
                  <a:lnTo>
                    <a:pt x="9438344" y="3195024"/>
                  </a:lnTo>
                  <a:lnTo>
                    <a:pt x="9415987" y="3234350"/>
                  </a:lnTo>
                  <a:lnTo>
                    <a:pt x="9390753" y="3271704"/>
                  </a:lnTo>
                  <a:lnTo>
                    <a:pt x="9362795" y="3306936"/>
                  </a:lnTo>
                  <a:lnTo>
                    <a:pt x="9332261" y="3339893"/>
                  </a:lnTo>
                  <a:lnTo>
                    <a:pt x="9299304" y="3370427"/>
                  </a:lnTo>
                  <a:lnTo>
                    <a:pt x="9264072" y="3398385"/>
                  </a:lnTo>
                  <a:lnTo>
                    <a:pt x="9226718" y="3423619"/>
                  </a:lnTo>
                  <a:lnTo>
                    <a:pt x="9187392" y="3445976"/>
                  </a:lnTo>
                  <a:lnTo>
                    <a:pt x="9146244" y="3465308"/>
                  </a:lnTo>
                  <a:lnTo>
                    <a:pt x="9103425" y="3481462"/>
                  </a:lnTo>
                  <a:lnTo>
                    <a:pt x="9059085" y="3494288"/>
                  </a:lnTo>
                  <a:lnTo>
                    <a:pt x="9013375" y="3503636"/>
                  </a:lnTo>
                  <a:lnTo>
                    <a:pt x="8966446" y="3509356"/>
                  </a:lnTo>
                  <a:lnTo>
                    <a:pt x="8918448" y="3511296"/>
                  </a:lnTo>
                  <a:lnTo>
                    <a:pt x="585215" y="3511296"/>
                  </a:lnTo>
                  <a:lnTo>
                    <a:pt x="537217" y="3509356"/>
                  </a:lnTo>
                  <a:lnTo>
                    <a:pt x="490288" y="3503636"/>
                  </a:lnTo>
                  <a:lnTo>
                    <a:pt x="444578" y="3494288"/>
                  </a:lnTo>
                  <a:lnTo>
                    <a:pt x="400238" y="3481462"/>
                  </a:lnTo>
                  <a:lnTo>
                    <a:pt x="357419" y="3465308"/>
                  </a:lnTo>
                  <a:lnTo>
                    <a:pt x="316271" y="3445976"/>
                  </a:lnTo>
                  <a:lnTo>
                    <a:pt x="276945" y="3423619"/>
                  </a:lnTo>
                  <a:lnTo>
                    <a:pt x="239591" y="3398385"/>
                  </a:lnTo>
                  <a:lnTo>
                    <a:pt x="204359" y="3370427"/>
                  </a:lnTo>
                  <a:lnTo>
                    <a:pt x="171402" y="3339893"/>
                  </a:lnTo>
                  <a:lnTo>
                    <a:pt x="140868" y="3306936"/>
                  </a:lnTo>
                  <a:lnTo>
                    <a:pt x="112910" y="3271704"/>
                  </a:lnTo>
                  <a:lnTo>
                    <a:pt x="87676" y="3234350"/>
                  </a:lnTo>
                  <a:lnTo>
                    <a:pt x="65319" y="3195024"/>
                  </a:lnTo>
                  <a:lnTo>
                    <a:pt x="45987" y="3153876"/>
                  </a:lnTo>
                  <a:lnTo>
                    <a:pt x="29833" y="3111057"/>
                  </a:lnTo>
                  <a:lnTo>
                    <a:pt x="17007" y="3066717"/>
                  </a:lnTo>
                  <a:lnTo>
                    <a:pt x="7659" y="3021007"/>
                  </a:lnTo>
                  <a:lnTo>
                    <a:pt x="1939" y="2974078"/>
                  </a:lnTo>
                  <a:lnTo>
                    <a:pt x="0" y="2926080"/>
                  </a:lnTo>
                  <a:lnTo>
                    <a:pt x="0" y="585216"/>
                  </a:lnTo>
                  <a:close/>
                </a:path>
              </a:pathLst>
            </a:custGeom>
            <a:grpFill/>
            <a:ln w="12192">
              <a:solidFill>
                <a:schemeClr val="accent2"/>
              </a:solidFill>
            </a:ln>
          </p:spPr>
          <p:txBody>
            <a:bodyPr wrap="square" lIns="0" tIns="0" rIns="0" bIns="0" rtlCol="0"/>
            <a:lstStyle/>
            <a:p>
              <a:endParaRPr/>
            </a:p>
          </p:txBody>
        </p:sp>
      </p:grpSp>
      <p:sp>
        <p:nvSpPr>
          <p:cNvPr id="6" name="object 6"/>
          <p:cNvSpPr txBox="1"/>
          <p:nvPr/>
        </p:nvSpPr>
        <p:spPr>
          <a:xfrm>
            <a:off x="1371600" y="1636331"/>
            <a:ext cx="8954466" cy="5353902"/>
          </a:xfrm>
          <a:prstGeom prst="rect">
            <a:avLst/>
          </a:prstGeom>
          <a:noFill/>
        </p:spPr>
        <p:txBody>
          <a:bodyPr vert="horz" wrap="square" lIns="0" tIns="51435" rIns="0" bIns="0" rtlCol="0">
            <a:spAutoFit/>
          </a:bodyPr>
          <a:lstStyle/>
          <a:p>
            <a:pPr marR="5080" algn="just">
              <a:lnSpc>
                <a:spcPct val="91600"/>
              </a:lnSpc>
              <a:spcBef>
                <a:spcPts val="405"/>
              </a:spcBef>
            </a:pPr>
            <a:r>
              <a:rPr lang="es-MX" sz="3000" dirty="0">
                <a:solidFill>
                  <a:srgbClr val="680000"/>
                </a:solidFill>
                <a:latin typeface="Calibri"/>
                <a:cs typeface="Calibri"/>
              </a:rPr>
              <a:t>Brindar </a:t>
            </a:r>
            <a:r>
              <a:rPr sz="3000" dirty="0">
                <a:solidFill>
                  <a:srgbClr val="680000"/>
                </a:solidFill>
                <a:latin typeface="Calibri"/>
                <a:cs typeface="Calibri"/>
              </a:rPr>
              <a:t>a </a:t>
            </a:r>
            <a:r>
              <a:rPr sz="3000" dirty="0" err="1">
                <a:solidFill>
                  <a:srgbClr val="680000"/>
                </a:solidFill>
                <a:latin typeface="Calibri"/>
                <a:cs typeface="Calibri"/>
              </a:rPr>
              <a:t>los</a:t>
            </a:r>
            <a:r>
              <a:rPr sz="3000" dirty="0">
                <a:solidFill>
                  <a:srgbClr val="680000"/>
                </a:solidFill>
                <a:latin typeface="Calibri"/>
                <a:cs typeface="Calibri"/>
              </a:rPr>
              <a:t> </a:t>
            </a:r>
            <a:r>
              <a:rPr lang="es-MX" sz="3000" dirty="0">
                <a:solidFill>
                  <a:srgbClr val="680000"/>
                </a:solidFill>
                <a:latin typeface="Calibri"/>
                <a:cs typeface="Calibri"/>
              </a:rPr>
              <a:t>Enlaces </a:t>
            </a:r>
            <a:r>
              <a:rPr sz="3000" dirty="0">
                <a:solidFill>
                  <a:srgbClr val="680000"/>
                </a:solidFill>
                <a:latin typeface="Calibri"/>
                <a:cs typeface="Calibri"/>
              </a:rPr>
              <a:t>de </a:t>
            </a:r>
            <a:r>
              <a:rPr lang="es-MX" sz="3000" dirty="0">
                <a:solidFill>
                  <a:srgbClr val="680000"/>
                </a:solidFill>
                <a:latin typeface="Calibri"/>
                <a:cs typeface="Calibri"/>
              </a:rPr>
              <a:t>A</a:t>
            </a:r>
            <a:r>
              <a:rPr sz="3000" dirty="0" err="1">
                <a:solidFill>
                  <a:srgbClr val="680000"/>
                </a:solidFill>
                <a:latin typeface="Calibri"/>
                <a:cs typeface="Calibri"/>
              </a:rPr>
              <a:t>rchivo</a:t>
            </a:r>
            <a:r>
              <a:rPr sz="3000" dirty="0">
                <a:solidFill>
                  <a:srgbClr val="680000"/>
                </a:solidFill>
                <a:latin typeface="Calibri"/>
                <a:cs typeface="Calibri"/>
              </a:rPr>
              <a:t> de </a:t>
            </a:r>
            <a:r>
              <a:rPr lang="es-MX" sz="3000" dirty="0">
                <a:solidFill>
                  <a:srgbClr val="680000"/>
                </a:solidFill>
                <a:latin typeface="Calibri"/>
                <a:cs typeface="Calibri"/>
              </a:rPr>
              <a:t>T</a:t>
            </a:r>
            <a:r>
              <a:rPr sz="3000" dirty="0" err="1">
                <a:solidFill>
                  <a:srgbClr val="680000"/>
                </a:solidFill>
                <a:latin typeface="Calibri"/>
                <a:cs typeface="Calibri"/>
              </a:rPr>
              <a:t>rámite</a:t>
            </a:r>
            <a:r>
              <a:rPr sz="3000" dirty="0">
                <a:solidFill>
                  <a:srgbClr val="680000"/>
                </a:solidFill>
                <a:latin typeface="Calibri"/>
                <a:cs typeface="Calibri"/>
              </a:rPr>
              <a:t> de  </a:t>
            </a:r>
            <a:r>
              <a:rPr lang="es-MX" sz="3000" dirty="0">
                <a:solidFill>
                  <a:srgbClr val="680000"/>
                </a:solidFill>
                <a:latin typeface="Calibri"/>
                <a:cs typeface="Calibri"/>
              </a:rPr>
              <a:t>las unidades administrativas, un panorama general sobre el tipo de</a:t>
            </a:r>
            <a:r>
              <a:rPr sz="3000" dirty="0">
                <a:solidFill>
                  <a:srgbClr val="680000"/>
                </a:solidFill>
                <a:latin typeface="Calibri"/>
                <a:cs typeface="Calibri"/>
              </a:rPr>
              <a:t> </a:t>
            </a:r>
            <a:r>
              <a:rPr lang="es-MX" sz="3000" dirty="0">
                <a:solidFill>
                  <a:srgbClr val="680000"/>
                </a:solidFill>
                <a:latin typeface="Calibri"/>
                <a:cs typeface="Calibri"/>
              </a:rPr>
              <a:t>información necesaria para el cumplimiento de sus obligaciones e</a:t>
            </a:r>
            <a:r>
              <a:rPr sz="3000" dirty="0">
                <a:solidFill>
                  <a:srgbClr val="680000"/>
                </a:solidFill>
                <a:latin typeface="Calibri"/>
                <a:cs typeface="Calibri"/>
              </a:rPr>
              <a:t>n materia archivística, con </a:t>
            </a:r>
            <a:r>
              <a:rPr sz="3000" dirty="0" err="1">
                <a:solidFill>
                  <a:srgbClr val="680000"/>
                </a:solidFill>
                <a:latin typeface="Calibri"/>
                <a:cs typeface="Calibri"/>
              </a:rPr>
              <a:t>el</a:t>
            </a:r>
            <a:r>
              <a:rPr lang="es-MX" sz="3000" dirty="0">
                <a:solidFill>
                  <a:srgbClr val="680000"/>
                </a:solidFill>
                <a:latin typeface="Calibri"/>
                <a:cs typeface="Calibri"/>
              </a:rPr>
              <a:t> fin de identificar: Funciones, instrumentos de control y consulta archivística, marco normativo, acciones que se están trabajando por el grupo interno de trabajo, entre otros.</a:t>
            </a:r>
          </a:p>
          <a:p>
            <a:pPr marR="5080" algn="just">
              <a:lnSpc>
                <a:spcPct val="91600"/>
              </a:lnSpc>
              <a:spcBef>
                <a:spcPts val="405"/>
              </a:spcBef>
            </a:pPr>
            <a:endParaRPr lang="es-MX" sz="3000" dirty="0">
              <a:solidFill>
                <a:srgbClr val="680000"/>
              </a:solidFill>
              <a:latin typeface="Calibri"/>
              <a:cs typeface="Calibri"/>
            </a:endParaRPr>
          </a:p>
          <a:p>
            <a:pPr marR="5080" algn="just">
              <a:lnSpc>
                <a:spcPct val="91600"/>
              </a:lnSpc>
              <a:spcBef>
                <a:spcPts val="405"/>
              </a:spcBef>
            </a:pPr>
            <a:r>
              <a:rPr lang="es-MX" sz="3000" dirty="0">
                <a:solidFill>
                  <a:srgbClr val="680000"/>
                </a:solidFill>
                <a:latin typeface="Calibri"/>
                <a:cs typeface="Calibri"/>
              </a:rPr>
              <a:t>Presentación formal del Coordinador General de Enlaces de Archivo de Trámite.</a:t>
            </a:r>
          </a:p>
          <a:p>
            <a:pPr marL="12700" marR="5080" algn="just">
              <a:lnSpc>
                <a:spcPct val="91600"/>
              </a:lnSpc>
              <a:spcBef>
                <a:spcPts val="405"/>
              </a:spcBef>
            </a:pPr>
            <a:endParaRPr lang="es-MX" sz="3000" b="1" spc="-5" dirty="0">
              <a:solidFill>
                <a:srgbClr val="FFFFFF"/>
              </a:solidFill>
              <a:latin typeface="Calibri"/>
              <a:cs typeface="Calibri"/>
            </a:endParaRPr>
          </a:p>
          <a:p>
            <a:pPr marL="12700" marR="5080" algn="just">
              <a:lnSpc>
                <a:spcPct val="91600"/>
              </a:lnSpc>
              <a:spcBef>
                <a:spcPts val="405"/>
              </a:spcBef>
            </a:pPr>
            <a:endParaRPr lang="es-MX" sz="3000" spc="-5" dirty="0">
              <a:solidFill>
                <a:srgbClr val="FFFFFF"/>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466076-10CC-49D2-BF38-66C8EDDC5937}"/>
              </a:ext>
            </a:extLst>
          </p:cNvPr>
          <p:cNvSpPr>
            <a:spLocks noGrp="1"/>
          </p:cNvSpPr>
          <p:nvPr>
            <p:ph sz="half" idx="2"/>
          </p:nvPr>
        </p:nvSpPr>
        <p:spPr/>
        <p:txBody>
          <a:bodyPr/>
          <a:lstStyle/>
          <a:p>
            <a:endParaRPr lang="es-MX"/>
          </a:p>
        </p:txBody>
      </p:sp>
      <p:sp>
        <p:nvSpPr>
          <p:cNvPr id="4" name="Marcador de contenido 3">
            <a:extLst>
              <a:ext uri="{FF2B5EF4-FFF2-40B4-BE49-F238E27FC236}">
                <a16:creationId xmlns:a16="http://schemas.microsoft.com/office/drawing/2014/main" id="{9CE7E470-17BA-4962-A817-7953274759A3}"/>
              </a:ext>
            </a:extLst>
          </p:cNvPr>
          <p:cNvSpPr>
            <a:spLocks noGrp="1"/>
          </p:cNvSpPr>
          <p:nvPr>
            <p:ph sz="half" idx="3"/>
          </p:nvPr>
        </p:nvSpPr>
        <p:spPr/>
        <p:txBody>
          <a:bodyPr/>
          <a:lstStyle/>
          <a:p>
            <a:endParaRPr lang="es-MX"/>
          </a:p>
        </p:txBody>
      </p:sp>
      <p:pic>
        <p:nvPicPr>
          <p:cNvPr id="6" name="Imagen 5">
            <a:extLst>
              <a:ext uri="{FF2B5EF4-FFF2-40B4-BE49-F238E27FC236}">
                <a16:creationId xmlns:a16="http://schemas.microsoft.com/office/drawing/2014/main" id="{144E790F-650B-4B00-A496-DEBEBB7C4508}"/>
              </a:ext>
            </a:extLst>
          </p:cNvPr>
          <p:cNvPicPr>
            <a:picLocks noChangeAspect="1"/>
          </p:cNvPicPr>
          <p:nvPr/>
        </p:nvPicPr>
        <p:blipFill rotWithShape="1">
          <a:blip r:embed="rId2"/>
          <a:srcRect l="10417" t="7900" r="20139" b="4445"/>
          <a:stretch/>
        </p:blipFill>
        <p:spPr>
          <a:xfrm>
            <a:off x="726830" y="1176781"/>
            <a:ext cx="11465169" cy="5203548"/>
          </a:xfrm>
          <a:prstGeom prst="rect">
            <a:avLst/>
          </a:prstGeom>
        </p:spPr>
      </p:pic>
      <p:sp>
        <p:nvSpPr>
          <p:cNvPr id="10" name="CuadroTexto 9">
            <a:extLst>
              <a:ext uri="{FF2B5EF4-FFF2-40B4-BE49-F238E27FC236}">
                <a16:creationId xmlns:a16="http://schemas.microsoft.com/office/drawing/2014/main" id="{543EB7E5-A160-41DD-9EE6-B217ED7516F0}"/>
              </a:ext>
            </a:extLst>
          </p:cNvPr>
          <p:cNvSpPr txBox="1"/>
          <p:nvPr/>
        </p:nvSpPr>
        <p:spPr>
          <a:xfrm>
            <a:off x="876300" y="6504179"/>
            <a:ext cx="11201400" cy="338554"/>
          </a:xfrm>
          <a:prstGeom prst="rect">
            <a:avLst/>
          </a:prstGeom>
          <a:noFill/>
        </p:spPr>
        <p:txBody>
          <a:bodyPr wrap="square">
            <a:spAutoFit/>
          </a:bodyPr>
          <a:lstStyle/>
          <a:p>
            <a:pPr algn="just"/>
            <a:r>
              <a:rPr lang="es-MX" sz="1600" dirty="0"/>
              <a:t>https://consultapublicamx.plataformadetransparencia.org.mx/vut-web/faces/view/consultaPublica.xhtml#tarjetaInformativa</a:t>
            </a:r>
          </a:p>
        </p:txBody>
      </p:sp>
      <p:sp>
        <p:nvSpPr>
          <p:cNvPr id="11" name="CuadroTexto 10">
            <a:extLst>
              <a:ext uri="{FF2B5EF4-FFF2-40B4-BE49-F238E27FC236}">
                <a16:creationId xmlns:a16="http://schemas.microsoft.com/office/drawing/2014/main" id="{30980A5D-A0BA-4DC7-882E-D2C5F80861FF}"/>
              </a:ext>
            </a:extLst>
          </p:cNvPr>
          <p:cNvSpPr txBox="1"/>
          <p:nvPr/>
        </p:nvSpPr>
        <p:spPr>
          <a:xfrm>
            <a:off x="3429000" y="385048"/>
            <a:ext cx="6781800" cy="553998"/>
          </a:xfrm>
          <a:prstGeom prst="rect">
            <a:avLst/>
          </a:prstGeom>
          <a:noFill/>
        </p:spPr>
        <p:txBody>
          <a:bodyPr wrap="square" rtlCol="0">
            <a:spAutoFit/>
          </a:bodyPr>
          <a:lstStyle/>
          <a:p>
            <a:r>
              <a:rPr lang="es-MX" sz="3000" b="1" dirty="0">
                <a:solidFill>
                  <a:srgbClr val="680000"/>
                </a:solidFill>
                <a:latin typeface="Calibri"/>
                <a:ea typeface="+mj-ea"/>
                <a:cs typeface="Calibri"/>
              </a:rPr>
              <a:t>Art. 70.  Portal Nacional de Transparencia </a:t>
            </a:r>
          </a:p>
        </p:txBody>
      </p:sp>
    </p:spTree>
    <p:extLst>
      <p:ext uri="{BB962C8B-B14F-4D97-AF65-F5344CB8AC3E}">
        <p14:creationId xmlns:p14="http://schemas.microsoft.com/office/powerpoint/2010/main" val="403732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AF437-FEE5-4390-9640-F5DAE6DC3D91}"/>
              </a:ext>
            </a:extLst>
          </p:cNvPr>
          <p:cNvSpPr>
            <a:spLocks noGrp="1"/>
          </p:cNvSpPr>
          <p:nvPr>
            <p:ph type="title"/>
          </p:nvPr>
        </p:nvSpPr>
        <p:spPr>
          <a:xfrm>
            <a:off x="3432810" y="541781"/>
            <a:ext cx="6701790" cy="430887"/>
          </a:xfrm>
        </p:spPr>
        <p:txBody>
          <a:bodyPr/>
          <a:lstStyle/>
          <a:p>
            <a:pPr algn="ctr"/>
            <a:r>
              <a:rPr lang="es-MX" sz="2800" dirty="0"/>
              <a:t>ÍNDICE DE EXPEDIENTES CLASIFICADOS</a:t>
            </a:r>
          </a:p>
        </p:txBody>
      </p:sp>
      <p:graphicFrame>
        <p:nvGraphicFramePr>
          <p:cNvPr id="5" name="Marcador de contenido 4">
            <a:extLst>
              <a:ext uri="{FF2B5EF4-FFF2-40B4-BE49-F238E27FC236}">
                <a16:creationId xmlns:a16="http://schemas.microsoft.com/office/drawing/2014/main" id="{6F9A7976-C330-4215-B89C-846735DD4EB0}"/>
              </a:ext>
            </a:extLst>
          </p:cNvPr>
          <p:cNvGraphicFramePr>
            <a:graphicFrameLocks noGrp="1"/>
          </p:cNvGraphicFramePr>
          <p:nvPr>
            <p:ph sz="half" idx="2"/>
            <p:extLst>
              <p:ext uri="{D42A27DB-BD31-4B8C-83A1-F6EECF244321}">
                <p14:modId xmlns:p14="http://schemas.microsoft.com/office/powerpoint/2010/main" val="855927725"/>
              </p:ext>
            </p:extLst>
          </p:nvPr>
        </p:nvGraphicFramePr>
        <p:xfrm>
          <a:off x="2133600" y="972668"/>
          <a:ext cx="8229601" cy="5732933"/>
        </p:xfrm>
        <a:graphic>
          <a:graphicData uri="http://schemas.openxmlformats.org/drawingml/2006/table">
            <a:tbl>
              <a:tblPr/>
              <a:tblGrid>
                <a:gridCol w="1131217">
                  <a:extLst>
                    <a:ext uri="{9D8B030D-6E8A-4147-A177-3AD203B41FA5}">
                      <a16:colId xmlns:a16="http://schemas.microsoft.com/office/drawing/2014/main" val="2475492210"/>
                    </a:ext>
                  </a:extLst>
                </a:gridCol>
                <a:gridCol w="4567287">
                  <a:extLst>
                    <a:ext uri="{9D8B030D-6E8A-4147-A177-3AD203B41FA5}">
                      <a16:colId xmlns:a16="http://schemas.microsoft.com/office/drawing/2014/main" val="25082753"/>
                    </a:ext>
                  </a:extLst>
                </a:gridCol>
                <a:gridCol w="2531097">
                  <a:extLst>
                    <a:ext uri="{9D8B030D-6E8A-4147-A177-3AD203B41FA5}">
                      <a16:colId xmlns:a16="http://schemas.microsoft.com/office/drawing/2014/main" val="954493878"/>
                    </a:ext>
                  </a:extLst>
                </a:gridCol>
              </a:tblGrid>
              <a:tr h="187183">
                <a:tc>
                  <a:txBody>
                    <a:bodyPr/>
                    <a:lstStyle/>
                    <a:p>
                      <a:pPr algn="l" fontAlgn="b"/>
                      <a:endParaRPr lang="es-MX" sz="800" b="0" i="0" u="none" strike="noStrike" dirty="0">
                        <a:solidFill>
                          <a:srgbClr val="000000"/>
                        </a:solidFill>
                        <a:effectLst/>
                        <a:latin typeface="Calibri" panose="020F0502020204030204" pitchFamily="34" charset="0"/>
                      </a:endParaRPr>
                    </a:p>
                  </a:txBody>
                  <a:tcPr marL="6621" marR="6621" marT="6621" marB="31780" anchor="b">
                    <a:lnL>
                      <a:noFill/>
                    </a:lnL>
                    <a:lnR>
                      <a:noFill/>
                    </a:lnR>
                    <a:lnT>
                      <a:noFill/>
                    </a:lnT>
                    <a:lnB>
                      <a:noFill/>
                    </a:lnB>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6621" marR="6621" marT="6621" marB="31780" anchor="b">
                    <a:lnL>
                      <a:noFill/>
                    </a:lnL>
                    <a:lnR>
                      <a:noFill/>
                    </a:lnR>
                    <a:lnT>
                      <a:noFill/>
                    </a:lnT>
                    <a:lnB>
                      <a:noFill/>
                    </a:lnB>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6621" marR="6621" marT="6621" marB="31780" anchor="b">
                    <a:lnL>
                      <a:noFill/>
                    </a:lnL>
                    <a:lnR>
                      <a:noFill/>
                    </a:lnR>
                    <a:lnT>
                      <a:noFill/>
                    </a:lnT>
                    <a:lnB>
                      <a:noFill/>
                    </a:lnB>
                  </a:tcPr>
                </a:tc>
                <a:extLst>
                  <a:ext uri="{0D108BD9-81ED-4DB2-BD59-A6C34878D82A}">
                    <a16:rowId xmlns:a16="http://schemas.microsoft.com/office/drawing/2014/main" val="2903611065"/>
                  </a:ext>
                </a:extLst>
              </a:tr>
              <a:tr h="176182">
                <a:tc>
                  <a:txBody>
                    <a:bodyPr/>
                    <a:lstStyle/>
                    <a:p>
                      <a:pPr algn="l" fontAlgn="b"/>
                      <a:endParaRPr lang="es-MX" sz="800" b="0" i="0" u="none" strike="noStrike">
                        <a:solidFill>
                          <a:srgbClr val="000000"/>
                        </a:solidFill>
                        <a:effectLst/>
                        <a:latin typeface="Calibri" panose="020F0502020204030204" pitchFamily="34" charset="0"/>
                      </a:endParaRPr>
                    </a:p>
                  </a:txBody>
                  <a:tcPr marL="6621" marR="6621" marT="6621" marB="3178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6621" marR="6621" marT="6621" marB="3178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6621" marR="6621" marT="6621" marB="3178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797844"/>
                  </a:ext>
                </a:extLst>
              </a:tr>
              <a:tr h="745234">
                <a:tc>
                  <a:txBody>
                    <a:bodyPr/>
                    <a:lstStyle/>
                    <a:p>
                      <a:pPr marL="0" algn="ctr" fontAlgn="ctr"/>
                      <a:r>
                        <a:rPr lang="es-MX" sz="1600" b="1" i="0" u="none" strike="noStrike" dirty="0">
                          <a:solidFill>
                            <a:srgbClr val="000000"/>
                          </a:solidFill>
                          <a:effectLst/>
                          <a:latin typeface="Calibri" panose="020F0502020204030204" pitchFamily="34" charset="0"/>
                          <a:ea typeface="+mn-ea"/>
                          <a:cs typeface="+mn-cs"/>
                        </a:rPr>
                        <a:t>Código</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fontAlgn="ctr"/>
                      <a:r>
                        <a:rPr lang="es-MX" sz="1600" b="1" i="0" u="none" strike="noStrike" dirty="0">
                          <a:solidFill>
                            <a:srgbClr val="000000"/>
                          </a:solidFill>
                          <a:effectLst/>
                          <a:latin typeface="Calibri" panose="020F0502020204030204" pitchFamily="34" charset="0"/>
                          <a:ea typeface="+mn-ea"/>
                          <a:cs typeface="+mn-cs"/>
                        </a:rPr>
                        <a:t>Serie</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600" b="1" i="0" u="none" strike="noStrike" dirty="0">
                          <a:solidFill>
                            <a:srgbClr val="000000"/>
                          </a:solidFill>
                          <a:effectLst/>
                          <a:latin typeface="Calibri" panose="020F0502020204030204" pitchFamily="34" charset="0"/>
                        </a:rPr>
                        <a:t>Clasificación de la información</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14568219"/>
                  </a:ext>
                </a:extLst>
              </a:tr>
              <a:tr h="403303">
                <a:tc>
                  <a:txBody>
                    <a:bodyPr/>
                    <a:lstStyle/>
                    <a:p>
                      <a:pPr algn="ctr" fontAlgn="ctr"/>
                      <a:r>
                        <a:rPr lang="es-MX" sz="1600" b="0" i="0" u="none" strike="noStrike" dirty="0">
                          <a:solidFill>
                            <a:srgbClr val="000000"/>
                          </a:solidFill>
                          <a:effectLst/>
                          <a:latin typeface="Calibri" panose="020F0502020204030204" pitchFamily="34" charset="0"/>
                        </a:rPr>
                        <a:t>4C.3</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Expediente único de personal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ctr"/>
                      <a:r>
                        <a:rPr lang="es-MX" sz="2200" b="1"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596110"/>
                  </a:ext>
                </a:extLst>
              </a:tr>
              <a:tr h="846090">
                <a:tc>
                  <a:txBody>
                    <a:bodyPr/>
                    <a:lstStyle/>
                    <a:p>
                      <a:pPr algn="ctr" fontAlgn="ctr"/>
                      <a:r>
                        <a:rPr lang="es-MX" sz="1600" b="0" i="0" u="none" strike="noStrike" dirty="0">
                          <a:solidFill>
                            <a:srgbClr val="000000"/>
                          </a:solidFill>
                          <a:effectLst/>
                          <a:latin typeface="Calibri" panose="020F0502020204030204" pitchFamily="34" charset="0"/>
                        </a:rPr>
                        <a:t>4C.16</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Control de prestaciones en materia económica (FONAC; Sistema de ahorro para el retiro, seguros, etc.)</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870681"/>
                  </a:ext>
                </a:extLst>
              </a:tr>
              <a:tr h="482210">
                <a:tc>
                  <a:txBody>
                    <a:bodyPr/>
                    <a:lstStyle/>
                    <a:p>
                      <a:pPr algn="ctr" fontAlgn="ctr"/>
                      <a:r>
                        <a:rPr lang="es-MX" sz="1600" b="0" i="0" u="none" strike="noStrike" dirty="0">
                          <a:solidFill>
                            <a:srgbClr val="000000"/>
                          </a:solidFill>
                          <a:effectLst/>
                          <a:latin typeface="Calibri" panose="020F0502020204030204" pitchFamily="34" charset="0"/>
                        </a:rPr>
                        <a:t>12C.10</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Sistema de datos personales</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980202"/>
                  </a:ext>
                </a:extLst>
              </a:tr>
              <a:tr h="578651">
                <a:tc>
                  <a:txBody>
                    <a:bodyPr/>
                    <a:lstStyle/>
                    <a:p>
                      <a:pPr algn="ctr" fontAlgn="ctr"/>
                      <a:r>
                        <a:rPr lang="es-MX" sz="1600" b="0" i="0" u="none" strike="noStrike" dirty="0">
                          <a:solidFill>
                            <a:srgbClr val="000000"/>
                          </a:solidFill>
                          <a:effectLst/>
                          <a:latin typeface="Calibri" panose="020F0502020204030204" pitchFamily="34" charset="0"/>
                        </a:rPr>
                        <a:t>13S.18</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Disposiciones y programas en materia de intercambios y asuntos internacionales</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270738"/>
                  </a:ext>
                </a:extLst>
              </a:tr>
              <a:tr h="578126">
                <a:tc>
                  <a:txBody>
                    <a:bodyPr/>
                    <a:lstStyle/>
                    <a:p>
                      <a:pPr algn="ctr" fontAlgn="ctr"/>
                      <a:r>
                        <a:rPr lang="es-MX" sz="1600" b="0" i="0" u="none" strike="noStrike" dirty="0">
                          <a:solidFill>
                            <a:srgbClr val="000000"/>
                          </a:solidFill>
                          <a:effectLst/>
                          <a:latin typeface="Calibri" panose="020F0502020204030204" pitchFamily="34" charset="0"/>
                        </a:rPr>
                        <a:t>14S.8</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a:solidFill>
                            <a:srgbClr val="000000"/>
                          </a:solidFill>
                          <a:effectLst/>
                          <a:latin typeface="Calibri" panose="020F0502020204030204" pitchFamily="34" charset="0"/>
                        </a:rPr>
                        <a:t>Disposiciones y programas en materia de intercambios y asuntos internacionales</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743211"/>
                  </a:ext>
                </a:extLst>
              </a:tr>
              <a:tr h="596186">
                <a:tc>
                  <a:txBody>
                    <a:bodyPr/>
                    <a:lstStyle/>
                    <a:p>
                      <a:pPr algn="ctr" fontAlgn="ctr"/>
                      <a:r>
                        <a:rPr lang="es-MX" sz="1600" b="0" i="0" u="none" strike="noStrike" dirty="0">
                          <a:solidFill>
                            <a:srgbClr val="000000"/>
                          </a:solidFill>
                          <a:effectLst/>
                          <a:latin typeface="Calibri" panose="020F0502020204030204" pitchFamily="34" charset="0"/>
                        </a:rPr>
                        <a:t>14S.13</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a:solidFill>
                            <a:srgbClr val="000000"/>
                          </a:solidFill>
                          <a:effectLst/>
                          <a:latin typeface="Calibri" panose="020F0502020204030204" pitchFamily="34" charset="0"/>
                        </a:rPr>
                        <a:t>Incorporación escolar en educación media superior y superior</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933392"/>
                  </a:ext>
                </a:extLst>
              </a:tr>
              <a:tr h="578651">
                <a:tc>
                  <a:txBody>
                    <a:bodyPr/>
                    <a:lstStyle/>
                    <a:p>
                      <a:pPr algn="ctr" fontAlgn="ctr"/>
                      <a:r>
                        <a:rPr lang="es-MX" sz="1600" b="0" i="0" u="none" strike="noStrike" dirty="0">
                          <a:solidFill>
                            <a:srgbClr val="000000"/>
                          </a:solidFill>
                          <a:effectLst/>
                          <a:latin typeface="Calibri" panose="020F0502020204030204" pitchFamily="34" charset="0"/>
                        </a:rPr>
                        <a:t>14S.14</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Autenticación</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772034"/>
                  </a:ext>
                </a:extLst>
              </a:tr>
              <a:tr h="561117">
                <a:tc>
                  <a:txBody>
                    <a:bodyPr/>
                    <a:lstStyle/>
                    <a:p>
                      <a:pPr algn="ctr" fontAlgn="ctr"/>
                      <a:r>
                        <a:rPr lang="es-MX" sz="1600" b="0" i="0" u="none" strike="noStrike" dirty="0">
                          <a:solidFill>
                            <a:srgbClr val="000000"/>
                          </a:solidFill>
                          <a:effectLst/>
                          <a:latin typeface="Calibri" panose="020F0502020204030204" pitchFamily="34" charset="0"/>
                        </a:rPr>
                        <a:t>15S.6</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600" b="0" i="0" u="none" strike="noStrike" dirty="0">
                          <a:solidFill>
                            <a:srgbClr val="000000"/>
                          </a:solidFill>
                          <a:effectLst/>
                          <a:latin typeface="Calibri" panose="020F0502020204030204" pitchFamily="34" charset="0"/>
                        </a:rPr>
                        <a:t>Cédulas profesionales</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r>
                        <a:rPr lang="es-MX" sz="1600" b="0" i="0" u="none" strike="noStrike" dirty="0">
                          <a:solidFill>
                            <a:srgbClr val="000000"/>
                          </a:solidFill>
                          <a:effectLst/>
                          <a:latin typeface="Calibri" panose="020F0502020204030204" pitchFamily="34" charset="0"/>
                        </a:rPr>
                        <a:t>Confidencial</a:t>
                      </a:r>
                    </a:p>
                  </a:txBody>
                  <a:tcPr marL="6621" marR="6621" marT="6621" marB="31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84770"/>
                  </a:ext>
                </a:extLst>
              </a:tr>
            </a:tbl>
          </a:graphicData>
        </a:graphic>
      </p:graphicFrame>
    </p:spTree>
    <p:extLst>
      <p:ext uri="{BB962C8B-B14F-4D97-AF65-F5344CB8AC3E}">
        <p14:creationId xmlns:p14="http://schemas.microsoft.com/office/powerpoint/2010/main" val="94425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0C8A-CD0A-4A90-9714-BBE09CD986F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1BC2544-5850-4F25-B938-E43758086FC6}"/>
              </a:ext>
            </a:extLst>
          </p:cNvPr>
          <p:cNvSpPr>
            <a:spLocks noGrp="1"/>
          </p:cNvSpPr>
          <p:nvPr>
            <p:ph sz="half" idx="2"/>
          </p:nvPr>
        </p:nvSpPr>
        <p:spPr>
          <a:xfrm>
            <a:off x="762000" y="1577340"/>
            <a:ext cx="9829800" cy="2769989"/>
          </a:xfrm>
        </p:spPr>
        <p:txBody>
          <a:bodyPr/>
          <a:lstStyle/>
          <a:p>
            <a:r>
              <a:rPr lang="es-MX" dirty="0"/>
              <a:t>Recursos materiales: </a:t>
            </a:r>
          </a:p>
          <a:p>
            <a:r>
              <a:rPr lang="es-MX" dirty="0"/>
              <a:t>Se relacionan los bienes materiales destinados a la ejecución de funciones del sujeto obligado, incluidos los bienes muebles, inmuebles, vehículos, recibidos en comodato, inventario de archivos, entre otros.</a:t>
            </a:r>
          </a:p>
        </p:txBody>
      </p:sp>
    </p:spTree>
    <p:extLst>
      <p:ext uri="{BB962C8B-B14F-4D97-AF65-F5344CB8AC3E}">
        <p14:creationId xmlns:p14="http://schemas.microsoft.com/office/powerpoint/2010/main" val="318375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FFDFF-8805-4C06-979D-DE6D01FF1D30}"/>
              </a:ext>
            </a:extLst>
          </p:cNvPr>
          <p:cNvSpPr>
            <a:spLocks noGrp="1"/>
          </p:cNvSpPr>
          <p:nvPr>
            <p:ph type="title"/>
          </p:nvPr>
        </p:nvSpPr>
        <p:spPr/>
        <p:txBody>
          <a:bodyPr/>
          <a:lstStyle/>
          <a:p>
            <a:endParaRPr lang="es-MX"/>
          </a:p>
        </p:txBody>
      </p:sp>
      <p:pic>
        <p:nvPicPr>
          <p:cNvPr id="6" name="Imagen 5">
            <a:extLst>
              <a:ext uri="{FF2B5EF4-FFF2-40B4-BE49-F238E27FC236}">
                <a16:creationId xmlns:a16="http://schemas.microsoft.com/office/drawing/2014/main" id="{FADA017D-FAFB-4B72-9624-F65E41A3C108}"/>
              </a:ext>
            </a:extLst>
          </p:cNvPr>
          <p:cNvPicPr>
            <a:picLocks noChangeAspect="1"/>
          </p:cNvPicPr>
          <p:nvPr/>
        </p:nvPicPr>
        <p:blipFill rotWithShape="1">
          <a:blip r:embed="rId2"/>
          <a:srcRect l="29861" t="28889" r="29861" b="35555"/>
          <a:stretch/>
        </p:blipFill>
        <p:spPr>
          <a:xfrm>
            <a:off x="3048000" y="228600"/>
            <a:ext cx="7206100" cy="6629400"/>
          </a:xfrm>
          <a:prstGeom prst="rect">
            <a:avLst/>
          </a:prstGeom>
        </p:spPr>
      </p:pic>
    </p:spTree>
    <p:extLst>
      <p:ext uri="{BB962C8B-B14F-4D97-AF65-F5344CB8AC3E}">
        <p14:creationId xmlns:p14="http://schemas.microsoft.com/office/powerpoint/2010/main" val="63927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8474F-89B0-41A7-812B-F4F194FAC7AF}"/>
              </a:ext>
            </a:extLst>
          </p:cNvPr>
          <p:cNvSpPr>
            <a:spLocks noGrp="1"/>
          </p:cNvSpPr>
          <p:nvPr>
            <p:ph type="title"/>
          </p:nvPr>
        </p:nvSpPr>
        <p:spPr>
          <a:xfrm>
            <a:off x="762000" y="1371600"/>
            <a:ext cx="9753600" cy="5909310"/>
          </a:xfrm>
        </p:spPr>
        <p:txBody>
          <a:bodyPr/>
          <a:lstStyle/>
          <a:p>
            <a:pPr algn="ctr"/>
            <a:r>
              <a:rPr lang="es-MX" dirty="0"/>
              <a:t>PROCESO DE VERIFICACIÓN</a:t>
            </a:r>
            <a:br>
              <a:rPr lang="es-MX" dirty="0"/>
            </a:br>
            <a:r>
              <a:rPr lang="es-MX" sz="2600" b="0" dirty="0"/>
              <a:t>ACOMPAÑAMIENTO (INTERNO) OTORGADO POR EL SIA, PARA IDENTIFICAR EL CUMPLIMIENTO DE LA NORMATIVIDAD  EN MATERIA DE ARCHIVOS. DE AHÍ SE DESPRENDEN ACUERDOS PARA EL MEJORAMIENTO DE LOS AT. </a:t>
            </a:r>
            <a:br>
              <a:rPr lang="es-MX" sz="2600" b="0" dirty="0"/>
            </a:br>
            <a:br>
              <a:rPr lang="es-MX" b="0" dirty="0"/>
            </a:br>
            <a:r>
              <a:rPr lang="es-MX" dirty="0"/>
              <a:t>AUDITORÍAS POR LOS ÓRGANOS GARANTES, COMO ISAF Y OIC.</a:t>
            </a:r>
            <a:br>
              <a:rPr lang="es-MX" dirty="0"/>
            </a:br>
            <a:br>
              <a:rPr lang="es-MX" dirty="0"/>
            </a:br>
            <a:br>
              <a:rPr lang="es-MX" dirty="0"/>
            </a:br>
            <a:endParaRPr lang="es-MX" dirty="0"/>
          </a:p>
        </p:txBody>
      </p:sp>
    </p:spTree>
    <p:extLst>
      <p:ext uri="{BB962C8B-B14F-4D97-AF65-F5344CB8AC3E}">
        <p14:creationId xmlns:p14="http://schemas.microsoft.com/office/powerpoint/2010/main" val="316669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4865" y="457200"/>
            <a:ext cx="4914518" cy="1367682"/>
          </a:xfrm>
          <a:prstGeom prst="rect">
            <a:avLst/>
          </a:prstGeom>
        </p:spPr>
        <p:txBody>
          <a:bodyPr vert="horz" wrap="square" lIns="0" tIns="13335" rIns="0" bIns="0" rtlCol="0">
            <a:spAutoFit/>
          </a:bodyPr>
          <a:lstStyle/>
          <a:p>
            <a:pPr marL="12700" algn="ctr">
              <a:lnSpc>
                <a:spcPct val="100000"/>
              </a:lnSpc>
              <a:spcBef>
                <a:spcPts val="105"/>
              </a:spcBef>
            </a:pPr>
            <a:r>
              <a:rPr sz="4400" spc="-20" dirty="0"/>
              <a:t>Marco</a:t>
            </a:r>
            <a:r>
              <a:rPr sz="4400" spc="-60" dirty="0"/>
              <a:t> </a:t>
            </a:r>
            <a:r>
              <a:rPr sz="4400" spc="-10" dirty="0" err="1"/>
              <a:t>Normativo</a:t>
            </a:r>
            <a:br>
              <a:rPr lang="es-MX" sz="4400" spc="-10" dirty="0"/>
            </a:br>
            <a:r>
              <a:rPr lang="es-MX" sz="2200" spc="-10" dirty="0"/>
              <a:t>Leyes y reglamentos nacionales, estatales e institucionales</a:t>
            </a:r>
            <a:endParaRPr sz="4400" dirty="0"/>
          </a:p>
        </p:txBody>
      </p:sp>
      <p:pic>
        <p:nvPicPr>
          <p:cNvPr id="8" name="Imagen 7">
            <a:extLst>
              <a:ext uri="{FF2B5EF4-FFF2-40B4-BE49-F238E27FC236}">
                <a16:creationId xmlns:a16="http://schemas.microsoft.com/office/drawing/2014/main" id="{CDC60F88-27E0-4E61-9E90-E971A2E08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11372"/>
            <a:ext cx="7162800" cy="4818028"/>
          </a:xfrm>
          <a:prstGeom prst="rect">
            <a:avLst/>
          </a:prstGeom>
        </p:spPr>
      </p:pic>
      <p:sp>
        <p:nvSpPr>
          <p:cNvPr id="9" name="object 2">
            <a:extLst>
              <a:ext uri="{FF2B5EF4-FFF2-40B4-BE49-F238E27FC236}">
                <a16:creationId xmlns:a16="http://schemas.microsoft.com/office/drawing/2014/main" id="{AD4BDD81-19CD-405C-8481-F3CE58F853A1}"/>
              </a:ext>
            </a:extLst>
          </p:cNvPr>
          <p:cNvSpPr txBox="1">
            <a:spLocks/>
          </p:cNvSpPr>
          <p:nvPr/>
        </p:nvSpPr>
        <p:spPr>
          <a:xfrm>
            <a:off x="762000" y="3048000"/>
            <a:ext cx="1981200" cy="1367682"/>
          </a:xfrm>
          <a:prstGeom prst="rect">
            <a:avLst/>
          </a:prstGeom>
        </p:spPr>
        <p:txBody>
          <a:bodyPr vert="horz" wrap="square" lIns="0" tIns="13335" rIns="0" bIns="0" rtlCol="0">
            <a:spAutoFit/>
          </a:bodyPr>
          <a:lstStyle>
            <a:lvl1pPr>
              <a:defRPr sz="4000" b="1" i="0">
                <a:solidFill>
                  <a:srgbClr val="680000"/>
                </a:solidFill>
                <a:latin typeface="Calibri"/>
                <a:ea typeface="+mj-ea"/>
                <a:cs typeface="Calibri"/>
              </a:defRPr>
            </a:lvl1pPr>
          </a:lstStyle>
          <a:p>
            <a:pPr marL="12700" algn="ctr">
              <a:spcBef>
                <a:spcPts val="105"/>
              </a:spcBef>
            </a:pPr>
            <a:r>
              <a:rPr lang="es-MX" sz="2200" kern="0" spc="-10" dirty="0"/>
              <a:t>Nueva carpeta en el portal del SIA, “Enlaces generales”</a:t>
            </a:r>
            <a:endParaRPr lang="es-MX" sz="4400" kern="0" dirty="0"/>
          </a:p>
        </p:txBody>
      </p:sp>
      <p:sp>
        <p:nvSpPr>
          <p:cNvPr id="10" name="Flecha: a la derecha 9">
            <a:extLst>
              <a:ext uri="{FF2B5EF4-FFF2-40B4-BE49-F238E27FC236}">
                <a16:creationId xmlns:a16="http://schemas.microsoft.com/office/drawing/2014/main" id="{64979C5C-026E-4F2C-B41B-264B0810B604}"/>
              </a:ext>
            </a:extLst>
          </p:cNvPr>
          <p:cNvSpPr/>
          <p:nvPr/>
        </p:nvSpPr>
        <p:spPr>
          <a:xfrm rot="5400000">
            <a:off x="3303325" y="3838131"/>
            <a:ext cx="1699147" cy="380999"/>
          </a:xfrm>
          <a:prstGeom prst="rightArrow">
            <a:avLst>
              <a:gd name="adj1" fmla="val 50000"/>
              <a:gd name="adj2" fmla="val 334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DC7D0347-5B58-B47B-2278-091D451A1165}"/>
              </a:ext>
            </a:extLst>
          </p:cNvPr>
          <p:cNvSpPr txBox="1"/>
          <p:nvPr/>
        </p:nvSpPr>
        <p:spPr>
          <a:xfrm>
            <a:off x="3200400" y="2831068"/>
            <a:ext cx="2286000" cy="369332"/>
          </a:xfrm>
          <a:prstGeom prst="rect">
            <a:avLst/>
          </a:prstGeom>
          <a:noFill/>
        </p:spPr>
        <p:txBody>
          <a:bodyPr wrap="square" rtlCol="0">
            <a:spAutoFit/>
          </a:bodyPr>
          <a:lstStyle/>
          <a:p>
            <a:r>
              <a:rPr lang="es-MX" dirty="0"/>
              <a:t>ENLACES GENERALES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365B726-7DD5-43E1-B577-8FC24F35B3FA}"/>
              </a:ext>
            </a:extLst>
          </p:cNvPr>
          <p:cNvSpPr>
            <a:spLocks noGrp="1"/>
          </p:cNvSpPr>
          <p:nvPr>
            <p:ph type="body" idx="1"/>
          </p:nvPr>
        </p:nvSpPr>
        <p:spPr>
          <a:xfrm>
            <a:off x="1143000" y="2057400"/>
            <a:ext cx="9067800" cy="1107996"/>
          </a:xfrm>
        </p:spPr>
        <p:txBody>
          <a:bodyPr/>
          <a:lstStyle/>
          <a:p>
            <a:pPr algn="ctr"/>
            <a:r>
              <a:rPr lang="es-MX" dirty="0"/>
              <a:t>REGISTRO NACIONAL DE ARCHIVOS, </a:t>
            </a:r>
          </a:p>
          <a:p>
            <a:pPr algn="ctr"/>
            <a:r>
              <a:rPr lang="es-MX" dirty="0"/>
              <a:t>EN EL  ARCHIVO GENERAL DE LA NACIÓN (AGN)</a:t>
            </a:r>
            <a:endParaRPr lang="en-US" dirty="0"/>
          </a:p>
        </p:txBody>
      </p:sp>
    </p:spTree>
    <p:extLst>
      <p:ext uri="{BB962C8B-B14F-4D97-AF65-F5344CB8AC3E}">
        <p14:creationId xmlns:p14="http://schemas.microsoft.com/office/powerpoint/2010/main" val="336294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C11D-B873-4B91-80BB-F967BF56B547}"/>
              </a:ext>
            </a:extLst>
          </p:cNvPr>
          <p:cNvSpPr>
            <a:spLocks noGrp="1"/>
          </p:cNvSpPr>
          <p:nvPr>
            <p:ph type="title"/>
          </p:nvPr>
        </p:nvSpPr>
        <p:spPr>
          <a:xfrm>
            <a:off x="3429000" y="719967"/>
            <a:ext cx="6705600" cy="461665"/>
          </a:xfrm>
        </p:spPr>
        <p:txBody>
          <a:bodyPr/>
          <a:lstStyle/>
          <a:p>
            <a:pPr algn="ctr"/>
            <a:r>
              <a:rPr lang="es-MX" sz="3000" dirty="0"/>
              <a:t>PROCESO ENTREGA Y RECEPCIÓN DE AT</a:t>
            </a:r>
          </a:p>
        </p:txBody>
      </p:sp>
      <p:sp>
        <p:nvSpPr>
          <p:cNvPr id="3" name="Marcador de contenido 2">
            <a:extLst>
              <a:ext uri="{FF2B5EF4-FFF2-40B4-BE49-F238E27FC236}">
                <a16:creationId xmlns:a16="http://schemas.microsoft.com/office/drawing/2014/main" id="{0830ADE4-D26F-4D03-BA8D-0A988C29000C}"/>
              </a:ext>
            </a:extLst>
          </p:cNvPr>
          <p:cNvSpPr>
            <a:spLocks noGrp="1"/>
          </p:cNvSpPr>
          <p:nvPr>
            <p:ph sz="half" idx="2"/>
          </p:nvPr>
        </p:nvSpPr>
        <p:spPr>
          <a:xfrm>
            <a:off x="914400" y="1577340"/>
            <a:ext cx="4876800" cy="4093428"/>
          </a:xfrm>
        </p:spPr>
        <p:txBody>
          <a:bodyPr/>
          <a:lstStyle/>
          <a:p>
            <a:r>
              <a:rPr lang="es-MX" sz="2400" b="1" dirty="0"/>
              <a:t>Art. 17 LAES</a:t>
            </a:r>
          </a:p>
          <a:p>
            <a:pPr algn="just"/>
            <a:r>
              <a:rPr lang="es-MX" sz="2200" dirty="0"/>
              <a:t>Los servidores públicos que deban elaborar  un acta de entrega-recepción al separarse de su empleo, cargo o comisión en los términos de las disposiciones jurídicas aplicables, deberán entregar  los archivos que se encuentran bajo su custodia, así como los instrumentos de control y consulta archivísticos actualizados, señalando los documentos con posible valor histórico de acuerdo con el Catálogo de Disposición Documental. </a:t>
            </a:r>
          </a:p>
        </p:txBody>
      </p:sp>
      <p:sp>
        <p:nvSpPr>
          <p:cNvPr id="4" name="Marcador de contenido 3">
            <a:extLst>
              <a:ext uri="{FF2B5EF4-FFF2-40B4-BE49-F238E27FC236}">
                <a16:creationId xmlns:a16="http://schemas.microsoft.com/office/drawing/2014/main" id="{7C538C8B-4131-4E20-B7D1-AB697CFCE323}"/>
              </a:ext>
            </a:extLst>
          </p:cNvPr>
          <p:cNvSpPr>
            <a:spLocks noGrp="1"/>
          </p:cNvSpPr>
          <p:nvPr>
            <p:ph sz="half" idx="3"/>
          </p:nvPr>
        </p:nvSpPr>
        <p:spPr>
          <a:xfrm>
            <a:off x="6278880" y="1577340"/>
            <a:ext cx="4084320" cy="2369880"/>
          </a:xfrm>
        </p:spPr>
        <p:txBody>
          <a:bodyPr/>
          <a:lstStyle/>
          <a:p>
            <a:pPr algn="just"/>
            <a:r>
              <a:rPr lang="es-MX" sz="2200" b="1" dirty="0"/>
              <a:t>Art. 18 LAES </a:t>
            </a:r>
          </a:p>
          <a:p>
            <a:pPr algn="just"/>
            <a:r>
              <a:rPr lang="es-MX" sz="2200" dirty="0"/>
              <a:t>… En ningún caso, la entidad receptora podrá modificar los instrumentos de control y consulta archivística. </a:t>
            </a:r>
          </a:p>
          <a:p>
            <a:pPr algn="just"/>
            <a:endParaRPr lang="es-MX" sz="2200" dirty="0"/>
          </a:p>
          <a:p>
            <a:pPr algn="just"/>
            <a:endParaRPr lang="es-MX" sz="2200" dirty="0"/>
          </a:p>
        </p:txBody>
      </p:sp>
    </p:spTree>
    <p:extLst>
      <p:ext uri="{BB962C8B-B14F-4D97-AF65-F5344CB8AC3E}">
        <p14:creationId xmlns:p14="http://schemas.microsoft.com/office/powerpoint/2010/main" val="428760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F83D4-A2A7-469D-8D2A-0DE557AD93EE}"/>
              </a:ext>
            </a:extLst>
          </p:cNvPr>
          <p:cNvSpPr>
            <a:spLocks noGrp="1"/>
          </p:cNvSpPr>
          <p:nvPr>
            <p:ph type="title"/>
          </p:nvPr>
        </p:nvSpPr>
        <p:spPr/>
        <p:txBody>
          <a:bodyPr/>
          <a:lstStyle/>
          <a:p>
            <a:r>
              <a:rPr lang="es-MX" dirty="0"/>
              <a:t>GESTIÓN DOCUMENTAL</a:t>
            </a:r>
          </a:p>
        </p:txBody>
      </p:sp>
      <p:sp>
        <p:nvSpPr>
          <p:cNvPr id="3" name="Marcador de contenido 2">
            <a:extLst>
              <a:ext uri="{FF2B5EF4-FFF2-40B4-BE49-F238E27FC236}">
                <a16:creationId xmlns:a16="http://schemas.microsoft.com/office/drawing/2014/main" id="{5DD46DE6-4853-4B34-B47D-78970CDB06C4}"/>
              </a:ext>
            </a:extLst>
          </p:cNvPr>
          <p:cNvSpPr>
            <a:spLocks noGrp="1"/>
          </p:cNvSpPr>
          <p:nvPr>
            <p:ph sz="half" idx="2"/>
          </p:nvPr>
        </p:nvSpPr>
        <p:spPr>
          <a:xfrm>
            <a:off x="1066800" y="1577340"/>
            <a:ext cx="9220200" cy="4144724"/>
          </a:xfrm>
        </p:spPr>
        <p:txBody>
          <a:bodyPr/>
          <a:lstStyle/>
          <a:p>
            <a:pPr marL="0" indent="0" algn="just">
              <a:spcAft>
                <a:spcPts val="800"/>
              </a:spcAft>
              <a:buNone/>
            </a:pPr>
            <a:r>
              <a:rPr lang="es-MX" sz="2400" b="1" dirty="0">
                <a:solidFill>
                  <a:srgbClr val="000000"/>
                </a:solidFill>
                <a:latin typeface="Arial"/>
                <a:cs typeface="Arial"/>
              </a:rPr>
              <a:t>Gestión Documenta</a:t>
            </a:r>
            <a:r>
              <a:rPr lang="es-MX" sz="2400" dirty="0">
                <a:solidFill>
                  <a:srgbClr val="000000"/>
                </a:solidFill>
                <a:latin typeface="Arial"/>
                <a:cs typeface="Arial"/>
              </a:rPr>
              <a:t>l:  (concepto)</a:t>
            </a:r>
            <a:endParaRPr lang="es-ES" sz="2400" dirty="0"/>
          </a:p>
          <a:p>
            <a:pPr marL="0" indent="0" algn="just">
              <a:spcAft>
                <a:spcPts val="800"/>
              </a:spcAft>
              <a:buNone/>
            </a:pPr>
            <a:r>
              <a:rPr lang="es-MX" sz="2400" dirty="0">
                <a:solidFill>
                  <a:srgbClr val="000000"/>
                </a:solidFill>
                <a:latin typeface="Arial"/>
                <a:cs typeface="Arial"/>
              </a:rPr>
              <a:t>Tratamiento integral de la documentación a lo largo de su ciclo vital, a través de la ejecución de procesos de producción, organización, acceso, consulta, valoración documental y conservación.</a:t>
            </a:r>
          </a:p>
          <a:p>
            <a:pPr marL="0" indent="0" algn="just">
              <a:spcAft>
                <a:spcPts val="800"/>
              </a:spcAft>
              <a:buNone/>
            </a:pPr>
            <a:endParaRPr lang="es-MX" sz="2400" dirty="0">
              <a:solidFill>
                <a:srgbClr val="000000"/>
              </a:solidFill>
              <a:latin typeface="Arial"/>
              <a:cs typeface="Arial"/>
            </a:endParaRPr>
          </a:p>
          <a:p>
            <a:pPr marL="0" indent="0" algn="just">
              <a:spcAft>
                <a:spcPts val="800"/>
              </a:spcAft>
              <a:buNone/>
            </a:pPr>
            <a:r>
              <a:rPr lang="es-MX" sz="2400" b="1" dirty="0">
                <a:latin typeface="Arial"/>
                <a:cs typeface="Arial"/>
              </a:rPr>
              <a:t>Departamento de Gestión Documental</a:t>
            </a:r>
            <a:r>
              <a:rPr lang="es-MX" sz="2400" dirty="0">
                <a:latin typeface="Arial"/>
                <a:cs typeface="Arial"/>
              </a:rPr>
              <a:t>:</a:t>
            </a:r>
          </a:p>
          <a:p>
            <a:pPr marL="0" indent="0" algn="just">
              <a:spcAft>
                <a:spcPts val="800"/>
              </a:spcAft>
              <a:buNone/>
            </a:pPr>
            <a:r>
              <a:rPr lang="es-MX" sz="2400" dirty="0">
                <a:latin typeface="Arial"/>
                <a:cs typeface="Arial"/>
              </a:rPr>
              <a:t>Tiene como función coordinar la implementación y aplicación del programa del Sistema de Gestión Documental, con los responsables del control de gestión documental asignados.</a:t>
            </a:r>
          </a:p>
          <a:p>
            <a:endParaRPr lang="es-MX" sz="2000" dirty="0"/>
          </a:p>
        </p:txBody>
      </p:sp>
    </p:spTree>
    <p:extLst>
      <p:ext uri="{BB962C8B-B14F-4D97-AF65-F5344CB8AC3E}">
        <p14:creationId xmlns:p14="http://schemas.microsoft.com/office/powerpoint/2010/main" val="3775879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BD69B9-B296-492D-8B7E-114A71B0EDBA}"/>
              </a:ext>
            </a:extLst>
          </p:cNvPr>
          <p:cNvSpPr>
            <a:spLocks noGrp="1"/>
          </p:cNvSpPr>
          <p:nvPr>
            <p:ph sz="half" idx="2"/>
          </p:nvPr>
        </p:nvSpPr>
        <p:spPr>
          <a:xfrm>
            <a:off x="914400" y="1271557"/>
            <a:ext cx="9677400" cy="3385542"/>
          </a:xfrm>
        </p:spPr>
        <p:txBody>
          <a:bodyPr/>
          <a:lstStyle/>
          <a:p>
            <a:pPr algn="just"/>
            <a:r>
              <a:rPr lang="es-ES" sz="2000" dirty="0">
                <a:latin typeface="Arial"/>
                <a:cs typeface="Arial"/>
              </a:rPr>
              <a:t>En la SEC en el año de 2003 el Departamento de Informática creó el SGD, el cual tiene como objetivo registrar (evidenciar) y dar seguimiento a las peticiones y acciones dentro de las diferentes áreas de la SEC. Cada titular nombrará a una persona responsable del control de gestión documental quien dará captura a los diferentes documentos y evidencias dirigidas a sus titulares.  </a:t>
            </a:r>
            <a:endParaRPr lang="es-ES" sz="2000" dirty="0"/>
          </a:p>
          <a:p>
            <a:pPr algn="just"/>
            <a:r>
              <a:rPr lang="es-ES" sz="2000" dirty="0">
                <a:latin typeface="Arial"/>
                <a:cs typeface="Arial"/>
              </a:rPr>
              <a:t>http://sgd.sec.gob.mx/</a:t>
            </a:r>
          </a:p>
          <a:p>
            <a:endParaRPr lang="en-US" sz="2000" dirty="0"/>
          </a:p>
        </p:txBody>
      </p:sp>
      <p:pic>
        <p:nvPicPr>
          <p:cNvPr id="5" name="Imagen 12" descr="Interfaz de usuario gráfica, Aplicación&#10;&#10;Descripción generada automáticamente">
            <a:extLst>
              <a:ext uri="{FF2B5EF4-FFF2-40B4-BE49-F238E27FC236}">
                <a16:creationId xmlns:a16="http://schemas.microsoft.com/office/drawing/2014/main" id="{60A9121A-6072-48E5-A869-69BA43941AE0}"/>
              </a:ext>
            </a:extLst>
          </p:cNvPr>
          <p:cNvPicPr>
            <a:picLocks noChangeAspect="1"/>
          </p:cNvPicPr>
          <p:nvPr/>
        </p:nvPicPr>
        <p:blipFill>
          <a:blip r:embed="rId2" cstate="print"/>
          <a:stretch>
            <a:fillRect/>
          </a:stretch>
        </p:blipFill>
        <p:spPr>
          <a:xfrm>
            <a:off x="990600" y="3733800"/>
            <a:ext cx="4087300" cy="2379554"/>
          </a:xfrm>
          <a:prstGeom prst="rect">
            <a:avLst/>
          </a:prstGeom>
        </p:spPr>
      </p:pic>
      <p:pic>
        <p:nvPicPr>
          <p:cNvPr id="6" name="Imagen 13" descr="Interfaz de usuario gráfica, Texto, Aplicación&#10;&#10;Descripción generada automáticamente">
            <a:extLst>
              <a:ext uri="{FF2B5EF4-FFF2-40B4-BE49-F238E27FC236}">
                <a16:creationId xmlns:a16="http://schemas.microsoft.com/office/drawing/2014/main" id="{EA601BB5-C06C-4C39-9796-B6D6B6FD7E9A}"/>
              </a:ext>
            </a:extLst>
          </p:cNvPr>
          <p:cNvPicPr>
            <a:picLocks noChangeAspect="1"/>
          </p:cNvPicPr>
          <p:nvPr/>
        </p:nvPicPr>
        <p:blipFill>
          <a:blip r:embed="rId3" cstate="print"/>
          <a:stretch>
            <a:fillRect/>
          </a:stretch>
        </p:blipFill>
        <p:spPr>
          <a:xfrm>
            <a:off x="5867400" y="3158458"/>
            <a:ext cx="4317693" cy="3423578"/>
          </a:xfrm>
          <a:prstGeom prst="rect">
            <a:avLst/>
          </a:prstGeom>
        </p:spPr>
      </p:pic>
    </p:spTree>
    <p:extLst>
      <p:ext uri="{BB962C8B-B14F-4D97-AF65-F5344CB8AC3E}">
        <p14:creationId xmlns:p14="http://schemas.microsoft.com/office/powerpoint/2010/main" val="332336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F41D877-457F-4F5A-B241-DE2A7AA04FE0}"/>
              </a:ext>
            </a:extLst>
          </p:cNvPr>
          <p:cNvGraphicFramePr/>
          <p:nvPr>
            <p:extLst>
              <p:ext uri="{D42A27DB-BD31-4B8C-83A1-F6EECF244321}">
                <p14:modId xmlns:p14="http://schemas.microsoft.com/office/powerpoint/2010/main" val="576481668"/>
              </p:ext>
            </p:extLst>
          </p:nvPr>
        </p:nvGraphicFramePr>
        <p:xfrm>
          <a:off x="2032000" y="152400"/>
          <a:ext cx="8407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6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F7DC8-D15B-48E5-9D5C-4AAC4B8FE910}"/>
              </a:ext>
            </a:extLst>
          </p:cNvPr>
          <p:cNvSpPr>
            <a:spLocks noGrp="1"/>
          </p:cNvSpPr>
          <p:nvPr>
            <p:ph type="title"/>
          </p:nvPr>
        </p:nvSpPr>
        <p:spPr/>
        <p:txBody>
          <a:bodyPr/>
          <a:lstStyle/>
          <a:p>
            <a:r>
              <a:rPr lang="es-MX" dirty="0"/>
              <a:t>DIGITALIZACIÓN</a:t>
            </a:r>
          </a:p>
        </p:txBody>
      </p:sp>
      <p:sp>
        <p:nvSpPr>
          <p:cNvPr id="3" name="Marcador de contenido 2">
            <a:extLst>
              <a:ext uri="{FF2B5EF4-FFF2-40B4-BE49-F238E27FC236}">
                <a16:creationId xmlns:a16="http://schemas.microsoft.com/office/drawing/2014/main" id="{6FA0B03F-B925-4FBB-9F63-2D08D0E5B8DD}"/>
              </a:ext>
            </a:extLst>
          </p:cNvPr>
          <p:cNvSpPr>
            <a:spLocks noGrp="1"/>
          </p:cNvSpPr>
          <p:nvPr>
            <p:ph sz="half" idx="2"/>
          </p:nvPr>
        </p:nvSpPr>
        <p:spPr>
          <a:xfrm>
            <a:off x="1447800" y="2667000"/>
            <a:ext cx="8915400" cy="2585323"/>
          </a:xfrm>
        </p:spPr>
        <p:txBody>
          <a:bodyPr/>
          <a:lstStyle/>
          <a:p>
            <a:pPr algn="just"/>
            <a:r>
              <a:rPr lang="es-MX" sz="2400" b="0" i="0" dirty="0">
                <a:solidFill>
                  <a:srgbClr val="000000"/>
                </a:solidFill>
                <a:effectLst/>
                <a:latin typeface="Arial" panose="020B0604020202020204" pitchFamily="34" charset="0"/>
              </a:rPr>
              <a:t>Su función es establecer las bases para digitalización documental del SIA </a:t>
            </a:r>
            <a:r>
              <a:rPr lang="es-MX" sz="2400" b="1" u="sng" dirty="0">
                <a:solidFill>
                  <a:srgbClr val="000000"/>
                </a:solidFill>
                <a:effectLst/>
                <a:latin typeface="Arial" panose="020B0604020202020204" pitchFamily="34" charset="0"/>
              </a:rPr>
              <a:t>a través de programas y proyectos</a:t>
            </a:r>
            <a:r>
              <a:rPr lang="es-MX" sz="2400" b="1" i="1" dirty="0">
                <a:solidFill>
                  <a:srgbClr val="000000"/>
                </a:solidFill>
                <a:effectLst/>
                <a:latin typeface="Arial" panose="020B0604020202020204" pitchFamily="34" charset="0"/>
              </a:rPr>
              <a:t>, </a:t>
            </a:r>
            <a:r>
              <a:rPr lang="es-MX" sz="2400" b="0" i="0" dirty="0">
                <a:solidFill>
                  <a:srgbClr val="000000"/>
                </a:solidFill>
                <a:effectLst/>
                <a:latin typeface="Arial" panose="020B0604020202020204" pitchFamily="34" charset="0"/>
              </a:rPr>
              <a:t>de acuerdo con las necesidades de la SEC de manera eficaz y uniforme. Esto en aras de mejorar la disponibilidad del acervo documental y su preservación, cumpliendo con las disposiciones archivísticas vigentes y demás normatividad aplicable.  </a:t>
            </a:r>
            <a:endParaRPr lang="es-MX" sz="2400" b="0" i="0" dirty="0">
              <a:solidFill>
                <a:srgbClr val="000000"/>
              </a:solidFill>
              <a:effectLst/>
              <a:latin typeface="Calibri" panose="020F0502020204030204" pitchFamily="34" charset="0"/>
            </a:endParaRPr>
          </a:p>
          <a:p>
            <a:endParaRPr lang="es-MX" sz="2400" dirty="0"/>
          </a:p>
        </p:txBody>
      </p:sp>
      <p:pic>
        <p:nvPicPr>
          <p:cNvPr id="5" name="Picture 2" descr="Digitalización de fotos - Digitalización de fotografías - Digitalización">
            <a:extLst>
              <a:ext uri="{FF2B5EF4-FFF2-40B4-BE49-F238E27FC236}">
                <a16:creationId xmlns:a16="http://schemas.microsoft.com/office/drawing/2014/main" id="{38418F56-FAC9-44B1-84CA-D57C144A08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7721" y="172591"/>
            <a:ext cx="3442935" cy="200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7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8D499-EA9D-45BD-9733-7361A33D608C}"/>
              </a:ext>
            </a:extLst>
          </p:cNvPr>
          <p:cNvSpPr>
            <a:spLocks noGrp="1"/>
          </p:cNvSpPr>
          <p:nvPr>
            <p:ph type="title"/>
          </p:nvPr>
        </p:nvSpPr>
        <p:spPr/>
        <p:txBody>
          <a:bodyPr/>
          <a:lstStyle/>
          <a:p>
            <a:r>
              <a:rPr lang="es-MX" dirty="0"/>
              <a:t>ARCHIVO HISTÓRICO</a:t>
            </a:r>
            <a:endParaRPr lang="en-US" dirty="0"/>
          </a:p>
        </p:txBody>
      </p:sp>
      <p:sp>
        <p:nvSpPr>
          <p:cNvPr id="3" name="Marcador de contenido 2">
            <a:extLst>
              <a:ext uri="{FF2B5EF4-FFF2-40B4-BE49-F238E27FC236}">
                <a16:creationId xmlns:a16="http://schemas.microsoft.com/office/drawing/2014/main" id="{334E08E2-B9FE-4094-9664-75BFA0EF83DD}"/>
              </a:ext>
            </a:extLst>
          </p:cNvPr>
          <p:cNvSpPr>
            <a:spLocks noGrp="1"/>
          </p:cNvSpPr>
          <p:nvPr>
            <p:ph sz="half" idx="2"/>
          </p:nvPr>
        </p:nvSpPr>
        <p:spPr>
          <a:xfrm>
            <a:off x="914400" y="1577340"/>
            <a:ext cx="9829800" cy="3908762"/>
          </a:xfrm>
        </p:spPr>
        <p:txBody>
          <a:bodyPr/>
          <a:lstStyle/>
          <a:p>
            <a:pPr marL="0" indent="0" algn="just">
              <a:lnSpc>
                <a:spcPct val="150000"/>
              </a:lnSpc>
              <a:spcBef>
                <a:spcPts val="5"/>
              </a:spcBef>
              <a:buNone/>
            </a:pPr>
            <a:r>
              <a:rPr lang="es-ES" sz="2000" b="1" dirty="0">
                <a:effectLst/>
                <a:latin typeface="Arial" panose="020B0604020202020204" pitchFamily="34" charset="0"/>
                <a:ea typeface="Arial" panose="020B0604020202020204" pitchFamily="34" charset="0"/>
                <a:cs typeface="Arial" panose="020B0604020202020204" pitchFamily="34" charset="0"/>
              </a:rPr>
              <a:t>Objetivo:</a:t>
            </a:r>
            <a:endParaRPr lang="es-MX" sz="2000" b="1" dirty="0">
              <a:effectLst/>
              <a:latin typeface="Arial" panose="020B0604020202020204" pitchFamily="34" charset="0"/>
              <a:ea typeface="Arial" panose="020B0604020202020204" pitchFamily="34" charset="0"/>
              <a:cs typeface="Arial" panose="020B0604020202020204" pitchFamily="34" charset="0"/>
            </a:endParaRPr>
          </a:p>
          <a:p>
            <a:pPr marL="69850" indent="244475" algn="just">
              <a:lnSpc>
                <a:spcPct val="150000"/>
              </a:lnSpc>
              <a:spcBef>
                <a:spcPts val="905"/>
              </a:spcBef>
            </a:pPr>
            <a:r>
              <a:rPr lang="es-ES" sz="1800" dirty="0">
                <a:effectLst/>
                <a:latin typeface="Arial" panose="020B0604020202020204" pitchFamily="34" charset="0"/>
                <a:ea typeface="Arial MT"/>
                <a:cs typeface="Arial" panose="020B0604020202020204" pitchFamily="34" charset="0"/>
              </a:rPr>
              <a:t>Conservar</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y</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difundir</a:t>
            </a:r>
            <a:r>
              <a:rPr lang="es-ES" sz="1800" spc="255"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el</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patrimonio</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cultural</a:t>
            </a:r>
            <a:r>
              <a:rPr lang="es-ES" sz="1800" spc="255"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de</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la</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dependencia</a:t>
            </a:r>
            <a:r>
              <a:rPr lang="es-ES" sz="1800" spc="255"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y</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de</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la</a:t>
            </a:r>
            <a:r>
              <a:rPr lang="es-ES" sz="1800" spc="255"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historia</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de</a:t>
            </a:r>
            <a:r>
              <a:rPr lang="es-ES" sz="1800" spc="260"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la </a:t>
            </a:r>
            <a:r>
              <a:rPr lang="es-ES" sz="1800" spc="-265" dirty="0">
                <a:effectLst/>
                <a:latin typeface="Arial" panose="020B0604020202020204" pitchFamily="34" charset="0"/>
                <a:ea typeface="Arial MT"/>
                <a:cs typeface="Arial" panose="020B0604020202020204" pitchFamily="34" charset="0"/>
              </a:rPr>
              <a:t> </a:t>
            </a:r>
            <a:r>
              <a:rPr lang="es-ES" sz="1800" dirty="0">
                <a:effectLst/>
                <a:latin typeface="Arial" panose="020B0604020202020204" pitchFamily="34" charset="0"/>
                <a:ea typeface="Arial MT"/>
                <a:cs typeface="Arial" panose="020B0604020202020204" pitchFamily="34" charset="0"/>
              </a:rPr>
              <a:t>Educación en el Estado de Sonora.</a:t>
            </a:r>
          </a:p>
          <a:p>
            <a:pPr marL="69850" indent="0" algn="just">
              <a:lnSpc>
                <a:spcPct val="150000"/>
              </a:lnSpc>
              <a:spcBef>
                <a:spcPts val="905"/>
              </a:spcBef>
              <a:buNone/>
            </a:pPr>
            <a:r>
              <a:rPr lang="es-MX" sz="1800" b="0" i="0" dirty="0">
                <a:solidFill>
                  <a:srgbClr val="000000"/>
                </a:solidFill>
                <a:effectLst/>
                <a:latin typeface="Arial" panose="020B0604020202020204" pitchFamily="34" charset="0"/>
                <a:cs typeface="Arial" panose="020B0604020202020204" pitchFamily="34" charset="0"/>
              </a:rPr>
              <a:t>El </a:t>
            </a:r>
            <a:r>
              <a:rPr lang="es-MX" sz="1800" b="1" i="0" dirty="0">
                <a:solidFill>
                  <a:srgbClr val="000000"/>
                </a:solidFill>
                <a:effectLst/>
                <a:latin typeface="Arial" panose="020B0604020202020204" pitchFamily="34" charset="0"/>
                <a:cs typeface="Arial" panose="020B0604020202020204" pitchFamily="34" charset="0"/>
              </a:rPr>
              <a:t>patrimonio documental </a:t>
            </a:r>
            <a:r>
              <a:rPr lang="es-MX" sz="1800" b="0" i="0" dirty="0">
                <a:solidFill>
                  <a:srgbClr val="000000"/>
                </a:solidFill>
                <a:effectLst/>
                <a:latin typeface="Arial" panose="020B0604020202020204" pitchFamily="34" charset="0"/>
                <a:cs typeface="Arial" panose="020B0604020202020204" pitchFamily="34" charset="0"/>
              </a:rPr>
              <a:t>se puede encontrar en los archivos. Estos son vistos como una parte del amplio patrimonio histórico en el cual hay sujetos y personas que tienen la obligación desde las instituciones públicas de resguardar, conservar y difundir la memoria para un bien social. Así el “Patrimonio Documental es visto como el conjunto de documentos históricos custodiados por un archivo”.</a:t>
            </a:r>
            <a:endParaRPr lang="es-MX" sz="1800" dirty="0">
              <a:effectLst/>
              <a:latin typeface="Arial" panose="020B0604020202020204" pitchFamily="34" charset="0"/>
              <a:ea typeface="Arial MT"/>
              <a:cs typeface="Arial" panose="020B0604020202020204" pitchFamily="34" charset="0"/>
            </a:endParaRPr>
          </a:p>
          <a:p>
            <a:endParaRPr lang="en-US" sz="2000" dirty="0"/>
          </a:p>
        </p:txBody>
      </p:sp>
      <p:pic>
        <p:nvPicPr>
          <p:cNvPr id="5" name="Imagen 4">
            <a:extLst>
              <a:ext uri="{FF2B5EF4-FFF2-40B4-BE49-F238E27FC236}">
                <a16:creationId xmlns:a16="http://schemas.microsoft.com/office/drawing/2014/main" id="{7C971662-843D-487E-B0E4-F688D0840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029200"/>
            <a:ext cx="2783021" cy="1546123"/>
          </a:xfrm>
          <a:prstGeom prst="rect">
            <a:avLst/>
          </a:prstGeom>
        </p:spPr>
      </p:pic>
    </p:spTree>
    <p:extLst>
      <p:ext uri="{BB962C8B-B14F-4D97-AF65-F5344CB8AC3E}">
        <p14:creationId xmlns:p14="http://schemas.microsoft.com/office/powerpoint/2010/main" val="3024228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F809B-1188-474E-A5F4-1C6EFA961A1A}"/>
              </a:ext>
            </a:extLst>
          </p:cNvPr>
          <p:cNvSpPr>
            <a:spLocks noGrp="1"/>
          </p:cNvSpPr>
          <p:nvPr>
            <p:ph type="title"/>
          </p:nvPr>
        </p:nvSpPr>
        <p:spPr>
          <a:xfrm>
            <a:off x="4586605" y="533400"/>
            <a:ext cx="3425190" cy="615553"/>
          </a:xfrm>
        </p:spPr>
        <p:txBody>
          <a:bodyPr/>
          <a:lstStyle/>
          <a:p>
            <a:pPr algn="ctr"/>
            <a:r>
              <a:rPr lang="es-MX" dirty="0"/>
              <a:t>CONTÁCTANOS</a:t>
            </a:r>
          </a:p>
        </p:txBody>
      </p:sp>
      <p:graphicFrame>
        <p:nvGraphicFramePr>
          <p:cNvPr id="4" name="Tabla 4">
            <a:extLst>
              <a:ext uri="{FF2B5EF4-FFF2-40B4-BE49-F238E27FC236}">
                <a16:creationId xmlns:a16="http://schemas.microsoft.com/office/drawing/2014/main" id="{54349C08-DE74-410D-9D8B-4537B37C071D}"/>
              </a:ext>
            </a:extLst>
          </p:cNvPr>
          <p:cNvGraphicFramePr>
            <a:graphicFrameLocks noGrp="1"/>
          </p:cNvGraphicFramePr>
          <p:nvPr>
            <p:extLst>
              <p:ext uri="{D42A27DB-BD31-4B8C-83A1-F6EECF244321}">
                <p14:modId xmlns:p14="http://schemas.microsoft.com/office/powerpoint/2010/main" val="666603631"/>
              </p:ext>
            </p:extLst>
          </p:nvPr>
        </p:nvGraphicFramePr>
        <p:xfrm>
          <a:off x="1752601" y="1254121"/>
          <a:ext cx="8534400" cy="4384679"/>
        </p:xfrm>
        <a:graphic>
          <a:graphicData uri="http://schemas.openxmlformats.org/drawingml/2006/table">
            <a:tbl>
              <a:tblPr firstRow="1" bandRow="1">
                <a:tableStyleId>{93296810-A885-4BE3-A3E7-6D5BEEA58F35}</a:tableStyleId>
              </a:tblPr>
              <a:tblGrid>
                <a:gridCol w="3593430">
                  <a:extLst>
                    <a:ext uri="{9D8B030D-6E8A-4147-A177-3AD203B41FA5}">
                      <a16:colId xmlns:a16="http://schemas.microsoft.com/office/drawing/2014/main" val="2052557149"/>
                    </a:ext>
                  </a:extLst>
                </a:gridCol>
                <a:gridCol w="3299738">
                  <a:extLst>
                    <a:ext uri="{9D8B030D-6E8A-4147-A177-3AD203B41FA5}">
                      <a16:colId xmlns:a16="http://schemas.microsoft.com/office/drawing/2014/main" val="2846910203"/>
                    </a:ext>
                  </a:extLst>
                </a:gridCol>
                <a:gridCol w="1641232">
                  <a:extLst>
                    <a:ext uri="{9D8B030D-6E8A-4147-A177-3AD203B41FA5}">
                      <a16:colId xmlns:a16="http://schemas.microsoft.com/office/drawing/2014/main" val="3148763485"/>
                    </a:ext>
                  </a:extLst>
                </a:gridCol>
              </a:tblGrid>
              <a:tr h="229046">
                <a:tc>
                  <a:txBody>
                    <a:bodyPr/>
                    <a:lstStyle/>
                    <a:p>
                      <a:pPr algn="ctr"/>
                      <a:r>
                        <a:rPr lang="es-MX" dirty="0"/>
                        <a:t>NOMBRE</a:t>
                      </a:r>
                    </a:p>
                  </a:txBody>
                  <a:tcPr/>
                </a:tc>
                <a:tc>
                  <a:txBody>
                    <a:bodyPr/>
                    <a:lstStyle/>
                    <a:p>
                      <a:pPr algn="ctr"/>
                      <a:r>
                        <a:rPr lang="es-MX" dirty="0"/>
                        <a:t>PUESTO</a:t>
                      </a:r>
                    </a:p>
                  </a:txBody>
                  <a:tcPr/>
                </a:tc>
                <a:tc>
                  <a:txBody>
                    <a:bodyPr/>
                    <a:lstStyle/>
                    <a:p>
                      <a:pPr algn="ctr"/>
                      <a:r>
                        <a:rPr lang="es-MX" dirty="0"/>
                        <a:t>EXTENSIÓN</a:t>
                      </a:r>
                    </a:p>
                  </a:txBody>
                  <a:tcPr/>
                </a:tc>
                <a:extLst>
                  <a:ext uri="{0D108BD9-81ED-4DB2-BD59-A6C34878D82A}">
                    <a16:rowId xmlns:a16="http://schemas.microsoft.com/office/drawing/2014/main" val="4244878746"/>
                  </a:ext>
                </a:extLst>
              </a:tr>
              <a:tr h="389810">
                <a:tc>
                  <a:txBody>
                    <a:bodyPr/>
                    <a:lstStyle/>
                    <a:p>
                      <a:r>
                        <a:rPr lang="es-MX" dirty="0"/>
                        <a:t>MARISELA HUERTA SALOMÓN</a:t>
                      </a:r>
                    </a:p>
                  </a:txBody>
                  <a:tcPr/>
                </a:tc>
                <a:tc>
                  <a:txBody>
                    <a:bodyPr/>
                    <a:lstStyle/>
                    <a:p>
                      <a:r>
                        <a:rPr lang="es-MX" dirty="0"/>
                        <a:t>DIRECTORA DEL SIA</a:t>
                      </a:r>
                    </a:p>
                  </a:txBody>
                  <a:tcPr/>
                </a:tc>
                <a:tc>
                  <a:txBody>
                    <a:bodyPr/>
                    <a:lstStyle/>
                    <a:p>
                      <a:pPr algn="ctr"/>
                      <a:r>
                        <a:rPr lang="es-MX" dirty="0"/>
                        <a:t>3425</a:t>
                      </a:r>
                    </a:p>
                  </a:txBody>
                  <a:tcPr/>
                </a:tc>
                <a:extLst>
                  <a:ext uri="{0D108BD9-81ED-4DB2-BD59-A6C34878D82A}">
                    <a16:rowId xmlns:a16="http://schemas.microsoft.com/office/drawing/2014/main" val="3366045721"/>
                  </a:ext>
                </a:extLst>
              </a:tr>
              <a:tr h="495807">
                <a:tc>
                  <a:txBody>
                    <a:bodyPr/>
                    <a:lstStyle/>
                    <a:p>
                      <a:r>
                        <a:rPr lang="es-MX" dirty="0"/>
                        <a:t>NAVID ARLENE MORALES BOBADILLA/ </a:t>
                      </a:r>
                      <a:br>
                        <a:rPr lang="es-MX" dirty="0"/>
                      </a:br>
                      <a:r>
                        <a:rPr lang="es-MX" dirty="0"/>
                        <a:t>JULIO CESAR DUARTE YÁNEZ</a:t>
                      </a:r>
                    </a:p>
                  </a:txBody>
                  <a:tcPr/>
                </a:tc>
                <a:tc>
                  <a:txBody>
                    <a:bodyPr/>
                    <a:lstStyle/>
                    <a:p>
                      <a:r>
                        <a:rPr lang="es-MX" dirty="0"/>
                        <a:t>SUBDIRECCIÓN DEL SIA </a:t>
                      </a:r>
                    </a:p>
                  </a:txBody>
                  <a:tcPr/>
                </a:tc>
                <a:tc>
                  <a:txBody>
                    <a:bodyPr/>
                    <a:lstStyle/>
                    <a:p>
                      <a:pPr algn="ctr"/>
                      <a:endParaRPr lang="es-MX" dirty="0"/>
                    </a:p>
                    <a:p>
                      <a:pPr algn="ctr"/>
                      <a:r>
                        <a:rPr lang="es-MX" dirty="0"/>
                        <a:t>2054</a:t>
                      </a:r>
                    </a:p>
                  </a:txBody>
                  <a:tcPr/>
                </a:tc>
                <a:extLst>
                  <a:ext uri="{0D108BD9-81ED-4DB2-BD59-A6C34878D82A}">
                    <a16:rowId xmlns:a16="http://schemas.microsoft.com/office/drawing/2014/main" val="1026083099"/>
                  </a:ext>
                </a:extLst>
              </a:tr>
              <a:tr h="386743">
                <a:tc>
                  <a:txBody>
                    <a:bodyPr/>
                    <a:lstStyle/>
                    <a:p>
                      <a:r>
                        <a:rPr lang="es-MX" dirty="0"/>
                        <a:t>MARÍA DE JESÚS LÓPEZ AMAYA</a:t>
                      </a:r>
                    </a:p>
                  </a:txBody>
                  <a:tcPr/>
                </a:tc>
                <a:tc>
                  <a:txBody>
                    <a:bodyPr/>
                    <a:lstStyle/>
                    <a:p>
                      <a:r>
                        <a:rPr lang="es-MX" dirty="0"/>
                        <a:t>ARCHIVO DE CONCENTRACIÓN</a:t>
                      </a:r>
                    </a:p>
                  </a:txBody>
                  <a:tcPr/>
                </a:tc>
                <a:tc>
                  <a:txBody>
                    <a:bodyPr/>
                    <a:lstStyle/>
                    <a:p>
                      <a:pPr algn="ctr"/>
                      <a:r>
                        <a:rPr lang="es-MX" dirty="0"/>
                        <a:t>2055</a:t>
                      </a:r>
                    </a:p>
                  </a:txBody>
                  <a:tcPr/>
                </a:tc>
                <a:extLst>
                  <a:ext uri="{0D108BD9-81ED-4DB2-BD59-A6C34878D82A}">
                    <a16:rowId xmlns:a16="http://schemas.microsoft.com/office/drawing/2014/main" val="402080972"/>
                  </a:ext>
                </a:extLst>
              </a:tr>
              <a:tr h="46275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MX" b="0" i="0" cap="all" dirty="0">
                          <a:solidFill>
                            <a:schemeClr val="dk1"/>
                          </a:solidFill>
                          <a:effectLst/>
                          <a:latin typeface="+mn-lt"/>
                          <a:ea typeface="+mn-ea"/>
                          <a:cs typeface="+mn-cs"/>
                        </a:rPr>
                        <a:t>RICARDO RAUL RIVERA MORENO/</a:t>
                      </a:r>
                    </a:p>
                    <a:p>
                      <a:r>
                        <a:rPr lang="es-MX" dirty="0"/>
                        <a:t>SOCORRO GUILLERMINA RODRÍGUEZ LÓPEZ</a:t>
                      </a:r>
                    </a:p>
                  </a:txBody>
                  <a:tcPr/>
                </a:tc>
                <a:tc>
                  <a:txBody>
                    <a:bodyPr/>
                    <a:lstStyle/>
                    <a:p>
                      <a:r>
                        <a:rPr lang="es-MX" dirty="0"/>
                        <a:t>COORDINACIÓN DE AT/ </a:t>
                      </a:r>
                      <a:br>
                        <a:rPr lang="es-MX" dirty="0"/>
                      </a:br>
                      <a:r>
                        <a:rPr lang="es-MX" dirty="0"/>
                        <a:t>BAJA DOCUMENTAL</a:t>
                      </a:r>
                    </a:p>
                  </a:txBody>
                  <a:tcPr/>
                </a:tc>
                <a:tc>
                  <a:txBody>
                    <a:bodyPr/>
                    <a:lstStyle/>
                    <a:p>
                      <a:pPr algn="ctr"/>
                      <a:r>
                        <a:rPr lang="es-MX" dirty="0"/>
                        <a:t>3423</a:t>
                      </a:r>
                    </a:p>
                  </a:txBody>
                  <a:tcPr/>
                </a:tc>
                <a:extLst>
                  <a:ext uri="{0D108BD9-81ED-4DB2-BD59-A6C34878D82A}">
                    <a16:rowId xmlns:a16="http://schemas.microsoft.com/office/drawing/2014/main" val="1654318731"/>
                  </a:ext>
                </a:extLst>
              </a:tr>
              <a:tr h="386743">
                <a:tc>
                  <a:txBody>
                    <a:bodyPr/>
                    <a:lstStyle/>
                    <a:p>
                      <a:r>
                        <a:rPr lang="es-MX" dirty="0"/>
                        <a:t>MARIA ISABEL MORENO CASTRO</a:t>
                      </a:r>
                    </a:p>
                  </a:txBody>
                  <a:tcPr/>
                </a:tc>
                <a:tc>
                  <a:txBody>
                    <a:bodyPr/>
                    <a:lstStyle/>
                    <a:p>
                      <a:r>
                        <a:rPr lang="es-MX" dirty="0"/>
                        <a:t>DIGITALIZACIÓN</a:t>
                      </a:r>
                    </a:p>
                  </a:txBody>
                  <a:tcPr/>
                </a:tc>
                <a:tc>
                  <a:txBody>
                    <a:bodyPr/>
                    <a:lstStyle/>
                    <a:p>
                      <a:pPr algn="ctr"/>
                      <a:r>
                        <a:rPr lang="es-MX" dirty="0"/>
                        <a:t>2058</a:t>
                      </a:r>
                    </a:p>
                  </a:txBody>
                  <a:tcPr/>
                </a:tc>
                <a:extLst>
                  <a:ext uri="{0D108BD9-81ED-4DB2-BD59-A6C34878D82A}">
                    <a16:rowId xmlns:a16="http://schemas.microsoft.com/office/drawing/2014/main" val="1618112474"/>
                  </a:ext>
                </a:extLst>
              </a:tr>
              <a:tr h="462753">
                <a:tc>
                  <a:txBody>
                    <a:bodyPr/>
                    <a:lstStyle/>
                    <a:p>
                      <a:r>
                        <a:rPr lang="es-MX" dirty="0"/>
                        <a:t>RAMÓN ANTONIO MIRANDA CAMOÚ</a:t>
                      </a:r>
                    </a:p>
                  </a:txBody>
                  <a:tcPr/>
                </a:tc>
                <a:tc>
                  <a:txBody>
                    <a:bodyPr/>
                    <a:lstStyle/>
                    <a:p>
                      <a:r>
                        <a:rPr lang="es-MX" dirty="0"/>
                        <a:t>ARCHIVO HISTÓRICO</a:t>
                      </a:r>
                    </a:p>
                  </a:txBody>
                  <a:tcPr/>
                </a:tc>
                <a:tc>
                  <a:txBody>
                    <a:bodyPr/>
                    <a:lstStyle/>
                    <a:p>
                      <a:pPr algn="ctr"/>
                      <a:r>
                        <a:rPr lang="es-MX" dirty="0"/>
                        <a:t>2057</a:t>
                      </a:r>
                    </a:p>
                  </a:txBody>
                  <a:tcPr/>
                </a:tc>
                <a:extLst>
                  <a:ext uri="{0D108BD9-81ED-4DB2-BD59-A6C34878D82A}">
                    <a16:rowId xmlns:a16="http://schemas.microsoft.com/office/drawing/2014/main" val="2609374366"/>
                  </a:ext>
                </a:extLst>
              </a:tr>
              <a:tr h="386743">
                <a:tc>
                  <a:txBody>
                    <a:bodyPr/>
                    <a:lstStyle/>
                    <a:p>
                      <a:r>
                        <a:rPr lang="es-MX" dirty="0"/>
                        <a:t>FRANCISCO RUÍZ GUZMÁN</a:t>
                      </a:r>
                    </a:p>
                  </a:txBody>
                  <a:tcPr/>
                </a:tc>
                <a:tc>
                  <a:txBody>
                    <a:bodyPr/>
                    <a:lstStyle/>
                    <a:p>
                      <a:r>
                        <a:rPr lang="es-MX" dirty="0"/>
                        <a:t>GESTIÓN DOCUMENTAL</a:t>
                      </a:r>
                    </a:p>
                  </a:txBody>
                  <a:tcPr/>
                </a:tc>
                <a:tc>
                  <a:txBody>
                    <a:bodyPr/>
                    <a:lstStyle/>
                    <a:p>
                      <a:pPr algn="ctr"/>
                      <a:r>
                        <a:rPr lang="es-MX" dirty="0"/>
                        <a:t>2056</a:t>
                      </a:r>
                    </a:p>
                  </a:txBody>
                  <a:tcPr/>
                </a:tc>
                <a:extLst>
                  <a:ext uri="{0D108BD9-81ED-4DB2-BD59-A6C34878D82A}">
                    <a16:rowId xmlns:a16="http://schemas.microsoft.com/office/drawing/2014/main" val="2225954860"/>
                  </a:ext>
                </a:extLst>
              </a:tr>
            </a:tbl>
          </a:graphicData>
        </a:graphic>
      </p:graphicFrame>
      <p:pic>
        <p:nvPicPr>
          <p:cNvPr id="5" name="Picture 6" descr="muchas-gracias | UGEL Islay">
            <a:extLst>
              <a:ext uri="{FF2B5EF4-FFF2-40B4-BE49-F238E27FC236}">
                <a16:creationId xmlns:a16="http://schemas.microsoft.com/office/drawing/2014/main" id="{5914A6FA-A09F-4835-B19E-868E1D08EF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638800"/>
            <a:ext cx="212715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0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05911A1-3853-4A17-9FC2-765473F763EA}"/>
              </a:ext>
            </a:extLst>
          </p:cNvPr>
          <p:cNvSpPr>
            <a:spLocks noGrp="1"/>
          </p:cNvSpPr>
          <p:nvPr>
            <p:ph type="body" idx="1"/>
          </p:nvPr>
        </p:nvSpPr>
        <p:spPr>
          <a:xfrm>
            <a:off x="990600" y="1219200"/>
            <a:ext cx="9525000" cy="5293757"/>
          </a:xfrm>
        </p:spPr>
        <p:txBody>
          <a:bodyPr/>
          <a:lstStyle/>
          <a:p>
            <a:pPr algn="ctr"/>
            <a:r>
              <a:rPr lang="es-MX" sz="2400" b="1" dirty="0">
                <a:solidFill>
                  <a:schemeClr val="tx1"/>
                </a:solidFill>
              </a:rPr>
              <a:t>El SIA trabaja en coordinación con</a:t>
            </a:r>
            <a:r>
              <a:rPr lang="es-MX" sz="2400" dirty="0">
                <a:solidFill>
                  <a:schemeClr val="tx1"/>
                </a:solidFill>
              </a:rPr>
              <a:t>:</a:t>
            </a:r>
          </a:p>
          <a:p>
            <a:pPr algn="just"/>
            <a:endParaRPr lang="es-MX" sz="2000" dirty="0">
              <a:solidFill>
                <a:schemeClr val="tx1"/>
              </a:solidFill>
            </a:endParaRPr>
          </a:p>
          <a:p>
            <a:pPr algn="just"/>
            <a:r>
              <a:rPr lang="es-MX" sz="2000" b="1" dirty="0">
                <a:solidFill>
                  <a:schemeClr val="tx1"/>
                </a:solidFill>
              </a:rPr>
              <a:t>Grupo Interdisciplinario</a:t>
            </a:r>
          </a:p>
          <a:p>
            <a:pPr algn="just"/>
            <a:r>
              <a:rPr lang="es-MX" sz="2000" dirty="0">
                <a:solidFill>
                  <a:schemeClr val="tx1"/>
                </a:solidFill>
              </a:rPr>
              <a:t>Art. 50 LAES. En cada sujeto obligado deberá existir un grupo interdisciplinario, que es un equipo de profesionales de la misma institución, integrado por un numero impar de entre los titulares de las áreas: I. jurídica; II. Planeación: III. Coordinación de archivos: IV. Tecnologías de la información; V. Unidad de transparencia; VI. Órgano Interno de Control: VII El área o unidad productora de la documentación. </a:t>
            </a:r>
          </a:p>
          <a:p>
            <a:pPr algn="just"/>
            <a:endParaRPr lang="es-MX" sz="2000" dirty="0">
              <a:solidFill>
                <a:schemeClr val="tx1"/>
              </a:solidFill>
            </a:endParaRPr>
          </a:p>
          <a:p>
            <a:pPr algn="just"/>
            <a:r>
              <a:rPr lang="es-MX" sz="2000" b="1" dirty="0">
                <a:solidFill>
                  <a:schemeClr val="tx1"/>
                </a:solidFill>
              </a:rPr>
              <a:t>Grupo Interno de Trabajo</a:t>
            </a:r>
          </a:p>
          <a:p>
            <a:pPr algn="just"/>
            <a:r>
              <a:rPr lang="es-MX" sz="2000" b="0" i="0" dirty="0">
                <a:solidFill>
                  <a:schemeClr val="tx1"/>
                </a:solidFill>
                <a:effectLst/>
                <a:latin typeface="Times New Roman" panose="02020603050405020304" pitchFamily="18" charset="0"/>
              </a:rPr>
              <a:t>El Grupo Interno de Trabajo del Sistema Institucional de Archivos es instituido para reunir a integrantes del SIA en el análisis de los procesos archivísticos que constituyen la gestión documental y la administración de archivos de la Secretaría de Educación y Cultura. Dicho análisis partirá desde la materia normativa con el objeto de auxiliar al área coordinadora de archivos en la toma de decisiones implicadas en el quehacer archivístico de las distintas áreas operativas, buscando en ello fortalecer la operatividad y las buenas prácticas.</a:t>
            </a:r>
          </a:p>
          <a:p>
            <a:pPr marL="571500" indent="-571500" algn="just">
              <a:buFontTx/>
              <a:buChar char="-"/>
            </a:pPr>
            <a:endParaRPr lang="en-US" sz="2000" dirty="0">
              <a:solidFill>
                <a:schemeClr val="tx1"/>
              </a:solidFill>
            </a:endParaRPr>
          </a:p>
        </p:txBody>
      </p:sp>
    </p:spTree>
    <p:extLst>
      <p:ext uri="{BB962C8B-B14F-4D97-AF65-F5344CB8AC3E}">
        <p14:creationId xmlns:p14="http://schemas.microsoft.com/office/powerpoint/2010/main" val="129002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0D9FE-8B7E-470C-97A7-D7E086341930}"/>
              </a:ext>
            </a:extLst>
          </p:cNvPr>
          <p:cNvSpPr>
            <a:spLocks noGrp="1"/>
          </p:cNvSpPr>
          <p:nvPr>
            <p:ph type="title"/>
          </p:nvPr>
        </p:nvSpPr>
        <p:spPr>
          <a:xfrm>
            <a:off x="880110" y="1447800"/>
            <a:ext cx="9677400" cy="400110"/>
          </a:xfrm>
        </p:spPr>
        <p:txBody>
          <a:bodyPr/>
          <a:lstStyle/>
          <a:p>
            <a:r>
              <a:rPr lang="es-MX" sz="2600" dirty="0"/>
              <a:t>GRUPO DE TRABAJO DEL ARCHIVO GENERAL DEL ESTADO DE SONORA</a:t>
            </a:r>
            <a:endParaRPr lang="en-US" sz="2600" dirty="0"/>
          </a:p>
        </p:txBody>
      </p:sp>
      <p:sp>
        <p:nvSpPr>
          <p:cNvPr id="3" name="Marcador de texto 2">
            <a:extLst>
              <a:ext uri="{FF2B5EF4-FFF2-40B4-BE49-F238E27FC236}">
                <a16:creationId xmlns:a16="http://schemas.microsoft.com/office/drawing/2014/main" id="{1E77989E-9A41-4AE2-A3C7-FF4B199DC545}"/>
              </a:ext>
            </a:extLst>
          </p:cNvPr>
          <p:cNvSpPr>
            <a:spLocks noGrp="1"/>
          </p:cNvSpPr>
          <p:nvPr>
            <p:ph type="body" idx="1"/>
          </p:nvPr>
        </p:nvSpPr>
        <p:spPr>
          <a:xfrm>
            <a:off x="994410" y="2209800"/>
            <a:ext cx="9448800" cy="2585323"/>
          </a:xfrm>
        </p:spPr>
        <p:txBody>
          <a:bodyPr/>
          <a:lstStyle/>
          <a:p>
            <a:pPr algn="just"/>
            <a:r>
              <a:rPr lang="es-MX" sz="2400" dirty="0"/>
              <a:t>Actualmente, este grupo está trabajando en la elaboración de un </a:t>
            </a:r>
            <a:r>
              <a:rPr lang="es-MX" sz="2400" b="1" dirty="0"/>
              <a:t>reglamento  general de la Ley de Archivos para el  Estado de Sonora (166) </a:t>
            </a:r>
            <a:r>
              <a:rPr lang="es-MX" sz="2400" dirty="0"/>
              <a:t>y posteriormente se trabajará en elaborar </a:t>
            </a:r>
            <a:r>
              <a:rPr lang="es-MX" sz="2400" b="1" dirty="0"/>
              <a:t>lineamientos</a:t>
            </a:r>
            <a:r>
              <a:rPr lang="es-MX" sz="2400" dirty="0"/>
              <a:t> de los distintos procedimientos como: baja documental, trasferencia primaria, transferencia secundaria, depuración, entre otros, así como en la elaboración de formatos apegados a los requerimientos normativos vigentes. </a:t>
            </a:r>
            <a:endParaRPr lang="en-US" sz="2400" dirty="0"/>
          </a:p>
        </p:txBody>
      </p:sp>
    </p:spTree>
    <p:extLst>
      <p:ext uri="{BB962C8B-B14F-4D97-AF65-F5344CB8AC3E}">
        <p14:creationId xmlns:p14="http://schemas.microsoft.com/office/powerpoint/2010/main" val="322567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F91CD-C63A-4FB3-9F39-90742B5ED906}"/>
              </a:ext>
            </a:extLst>
          </p:cNvPr>
          <p:cNvSpPr>
            <a:spLocks noGrp="1"/>
          </p:cNvSpPr>
          <p:nvPr>
            <p:ph type="title"/>
          </p:nvPr>
        </p:nvSpPr>
        <p:spPr>
          <a:xfrm>
            <a:off x="3276600" y="1447800"/>
            <a:ext cx="5326379" cy="1169551"/>
          </a:xfrm>
        </p:spPr>
        <p:txBody>
          <a:bodyPr/>
          <a:lstStyle/>
          <a:p>
            <a:pPr algn="ctr"/>
            <a:r>
              <a:rPr lang="es-MX" sz="3600" b="0" kern="1200" dirty="0">
                <a:ea typeface="+mn-ea"/>
              </a:rPr>
              <a:t>ARCHIVO DE TRÁMITE </a:t>
            </a:r>
            <a:br>
              <a:rPr lang="es-MX" sz="4000" b="1" kern="1200" spc="-10" dirty="0">
                <a:solidFill>
                  <a:schemeClr val="accent2"/>
                </a:solidFill>
              </a:rPr>
            </a:br>
            <a:endParaRPr lang="es-MX" dirty="0"/>
          </a:p>
        </p:txBody>
      </p:sp>
      <p:sp>
        <p:nvSpPr>
          <p:cNvPr id="3" name="Marcador de texto 2">
            <a:extLst>
              <a:ext uri="{FF2B5EF4-FFF2-40B4-BE49-F238E27FC236}">
                <a16:creationId xmlns:a16="http://schemas.microsoft.com/office/drawing/2014/main" id="{CFA66A25-371C-4099-81C0-6961DA80C8E9}"/>
              </a:ext>
            </a:extLst>
          </p:cNvPr>
          <p:cNvSpPr>
            <a:spLocks noGrp="1"/>
          </p:cNvSpPr>
          <p:nvPr>
            <p:ph type="body" idx="1"/>
          </p:nvPr>
        </p:nvSpPr>
        <p:spPr>
          <a:xfrm>
            <a:off x="838200" y="2133600"/>
            <a:ext cx="9947910" cy="3785652"/>
          </a:xfrm>
        </p:spPr>
        <p:txBody>
          <a:bodyPr/>
          <a:lstStyle/>
          <a:p>
            <a:pPr algn="just"/>
            <a:r>
              <a:rPr lang="es-MX" sz="3200" kern="1200" dirty="0"/>
              <a:t>Es el integrado por documentos de archivo de uso cotidiano y necesario para el ejercicio de las atribuciones funciones de los sujetos obligados.</a:t>
            </a:r>
          </a:p>
          <a:p>
            <a:pPr algn="just"/>
            <a:endParaRPr lang="es-MX" sz="3200" kern="1200" dirty="0"/>
          </a:p>
          <a:p>
            <a:pPr algn="just"/>
            <a:r>
              <a:rPr lang="es-MX" sz="2800" dirty="0"/>
              <a:t>Cada área </a:t>
            </a:r>
            <a:r>
              <a:rPr lang="es-MX" sz="3200" dirty="0"/>
              <a:t>o unidad administrativa debe contar con un archivo de trámite</a:t>
            </a:r>
            <a:r>
              <a:rPr lang="es-MX" sz="3200" kern="1200" dirty="0"/>
              <a:t>.</a:t>
            </a:r>
          </a:p>
          <a:p>
            <a:pPr algn="just"/>
            <a:endParaRPr lang="es-MX" sz="3200" kern="1200" dirty="0"/>
          </a:p>
          <a:p>
            <a:pPr algn="ctr"/>
            <a:r>
              <a:rPr lang="es-MX" sz="2200" kern="1200" dirty="0"/>
              <a:t>(LGA publicada el 17 de Septiembre del 2020 en el  Diario Oficial)</a:t>
            </a:r>
          </a:p>
        </p:txBody>
      </p:sp>
    </p:spTree>
    <p:extLst>
      <p:ext uri="{BB962C8B-B14F-4D97-AF65-F5344CB8AC3E}">
        <p14:creationId xmlns:p14="http://schemas.microsoft.com/office/powerpoint/2010/main" val="276802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8CAD2-9F94-4779-93DC-BF1B9F3CAD78}"/>
              </a:ext>
            </a:extLst>
          </p:cNvPr>
          <p:cNvSpPr>
            <a:spLocks noGrp="1"/>
          </p:cNvSpPr>
          <p:nvPr>
            <p:ph type="title"/>
          </p:nvPr>
        </p:nvSpPr>
        <p:spPr>
          <a:xfrm>
            <a:off x="3432810" y="541781"/>
            <a:ext cx="6930390" cy="553998"/>
          </a:xfrm>
        </p:spPr>
        <p:txBody>
          <a:bodyPr/>
          <a:lstStyle/>
          <a:p>
            <a:r>
              <a:rPr lang="es-MX" sz="2800" dirty="0"/>
              <a:t>COORDINADOR GENERAL ENLACES AT</a:t>
            </a:r>
            <a:br>
              <a:rPr lang="es-MX" dirty="0"/>
            </a:br>
            <a:endParaRPr lang="es-MX" dirty="0"/>
          </a:p>
        </p:txBody>
      </p:sp>
      <p:pic>
        <p:nvPicPr>
          <p:cNvPr id="26" name="Imagen 25">
            <a:extLst>
              <a:ext uri="{FF2B5EF4-FFF2-40B4-BE49-F238E27FC236}">
                <a16:creationId xmlns:a16="http://schemas.microsoft.com/office/drawing/2014/main" id="{FCB236CB-831F-44E4-9930-5B4B287B5E8F}"/>
              </a:ext>
            </a:extLst>
          </p:cNvPr>
          <p:cNvPicPr>
            <a:picLocks noChangeAspect="1"/>
          </p:cNvPicPr>
          <p:nvPr/>
        </p:nvPicPr>
        <p:blipFill>
          <a:blip r:embed="rId2"/>
          <a:stretch>
            <a:fillRect/>
          </a:stretch>
        </p:blipFill>
        <p:spPr>
          <a:xfrm>
            <a:off x="1121233" y="3151608"/>
            <a:ext cx="9949534" cy="554784"/>
          </a:xfrm>
          <a:prstGeom prst="rect">
            <a:avLst/>
          </a:prstGeom>
        </p:spPr>
      </p:pic>
      <p:graphicFrame>
        <p:nvGraphicFramePr>
          <p:cNvPr id="28" name="Diagrama 27">
            <a:extLst>
              <a:ext uri="{FF2B5EF4-FFF2-40B4-BE49-F238E27FC236}">
                <a16:creationId xmlns:a16="http://schemas.microsoft.com/office/drawing/2014/main" id="{E8AFB805-1243-4330-A77F-DC3042E51D5D}"/>
              </a:ext>
            </a:extLst>
          </p:cNvPr>
          <p:cNvGraphicFramePr/>
          <p:nvPr>
            <p:extLst>
              <p:ext uri="{D42A27DB-BD31-4B8C-83A1-F6EECF244321}">
                <p14:modId xmlns:p14="http://schemas.microsoft.com/office/powerpoint/2010/main" val="2928477246"/>
              </p:ext>
            </p:extLst>
          </p:nvPr>
        </p:nvGraphicFramePr>
        <p:xfrm>
          <a:off x="1625600" y="1095779"/>
          <a:ext cx="8940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62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70295D3-61D7-4977-B74D-8FFCA15DC1E6}"/>
              </a:ext>
            </a:extLst>
          </p:cNvPr>
          <p:cNvPicPr>
            <a:picLocks noChangeAspect="1"/>
          </p:cNvPicPr>
          <p:nvPr/>
        </p:nvPicPr>
        <p:blipFill rotWithShape="1">
          <a:blip r:embed="rId2"/>
          <a:srcRect l="26389" t="12222" r="27777" b="4444"/>
          <a:stretch/>
        </p:blipFill>
        <p:spPr>
          <a:xfrm>
            <a:off x="2438400" y="1225153"/>
            <a:ext cx="7772400" cy="5404247"/>
          </a:xfrm>
          <a:prstGeom prst="rect">
            <a:avLst/>
          </a:prstGeom>
        </p:spPr>
      </p:pic>
      <p:sp>
        <p:nvSpPr>
          <p:cNvPr id="6" name="CuadroTexto 5">
            <a:extLst>
              <a:ext uri="{FF2B5EF4-FFF2-40B4-BE49-F238E27FC236}">
                <a16:creationId xmlns:a16="http://schemas.microsoft.com/office/drawing/2014/main" id="{8DE78149-F1DC-460C-B3AD-418F735C6236}"/>
              </a:ext>
            </a:extLst>
          </p:cNvPr>
          <p:cNvSpPr txBox="1"/>
          <p:nvPr/>
        </p:nvSpPr>
        <p:spPr>
          <a:xfrm>
            <a:off x="3238500" y="533400"/>
            <a:ext cx="6172200" cy="430887"/>
          </a:xfrm>
          <a:prstGeom prst="rect">
            <a:avLst/>
          </a:prstGeom>
          <a:noFill/>
        </p:spPr>
        <p:txBody>
          <a:bodyPr wrap="square" rtlCol="0">
            <a:spAutoFit/>
          </a:bodyPr>
          <a:lstStyle/>
          <a:p>
            <a:r>
              <a:rPr lang="es-MX" sz="2200" b="1" dirty="0"/>
              <a:t>Formato de nombramiento de  Enlace de AT</a:t>
            </a:r>
          </a:p>
        </p:txBody>
      </p:sp>
    </p:spTree>
    <p:extLst>
      <p:ext uri="{BB962C8B-B14F-4D97-AF65-F5344CB8AC3E}">
        <p14:creationId xmlns:p14="http://schemas.microsoft.com/office/powerpoint/2010/main" val="255076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BA32D9-BA42-6965-29A7-07A18ED8E3FB}"/>
              </a:ext>
            </a:extLst>
          </p:cNvPr>
          <p:cNvSpPr>
            <a:spLocks noGrp="1"/>
          </p:cNvSpPr>
          <p:nvPr>
            <p:ph type="title"/>
          </p:nvPr>
        </p:nvSpPr>
        <p:spPr>
          <a:xfrm>
            <a:off x="1219200" y="6033911"/>
            <a:ext cx="8991600" cy="615553"/>
          </a:xfrm>
        </p:spPr>
        <p:txBody>
          <a:bodyPr/>
          <a:lstStyle/>
          <a:p>
            <a:pPr algn="just"/>
            <a:r>
              <a:rPr lang="es-MX" sz="2000" dirty="0"/>
              <a:t>*Deberán ejercer las funciones asignadas en este artículo de manera paralela a las inherentes a su puesto.</a:t>
            </a:r>
            <a:endParaRPr lang="en-US" sz="2000" dirty="0"/>
          </a:p>
        </p:txBody>
      </p:sp>
      <p:graphicFrame>
        <p:nvGraphicFramePr>
          <p:cNvPr id="6" name="Diagrama 5">
            <a:extLst>
              <a:ext uri="{FF2B5EF4-FFF2-40B4-BE49-F238E27FC236}">
                <a16:creationId xmlns:a16="http://schemas.microsoft.com/office/drawing/2014/main" id="{ED0A6907-769A-4EAC-9365-85080F357B80}"/>
              </a:ext>
            </a:extLst>
          </p:cNvPr>
          <p:cNvGraphicFramePr/>
          <p:nvPr>
            <p:extLst>
              <p:ext uri="{D42A27DB-BD31-4B8C-83A1-F6EECF244321}">
                <p14:modId xmlns:p14="http://schemas.microsoft.com/office/powerpoint/2010/main" val="1623799996"/>
              </p:ext>
            </p:extLst>
          </p:nvPr>
        </p:nvGraphicFramePr>
        <p:xfrm>
          <a:off x="1676400" y="1295400"/>
          <a:ext cx="883920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EA5A6769-1CBC-4026-9F31-7653EB7A62AF}"/>
              </a:ext>
            </a:extLst>
          </p:cNvPr>
          <p:cNvSpPr txBox="1">
            <a:spLocks/>
          </p:cNvSpPr>
          <p:nvPr/>
        </p:nvSpPr>
        <p:spPr>
          <a:xfrm>
            <a:off x="3124200" y="467616"/>
            <a:ext cx="6629400" cy="615553"/>
          </a:xfrm>
          <a:prstGeom prst="rect">
            <a:avLst/>
          </a:prstGeom>
        </p:spPr>
        <p:txBody>
          <a:bodyPr wrap="square" lIns="0" tIns="0" rIns="0" bIns="0">
            <a:spAutoFit/>
          </a:bodyPr>
          <a:lstStyle>
            <a:lvl1pPr>
              <a:defRPr sz="4000" b="1" i="0">
                <a:solidFill>
                  <a:srgbClr val="680000"/>
                </a:solidFill>
                <a:latin typeface="Calibri"/>
                <a:ea typeface="+mj-ea"/>
                <a:cs typeface="Calibri"/>
              </a:defRPr>
            </a:lvl1pPr>
          </a:lstStyle>
          <a:p>
            <a:pPr algn="ctr"/>
            <a:r>
              <a:rPr lang="en-US" sz="2000" kern="0" dirty="0"/>
              <a:t>FUNCIONES Enlaces y </a:t>
            </a:r>
            <a:r>
              <a:rPr lang="en-US" sz="2000" kern="0" dirty="0" err="1"/>
              <a:t>Responsables</a:t>
            </a:r>
            <a:r>
              <a:rPr lang="en-US" sz="2000" kern="0" dirty="0"/>
              <a:t> de AT </a:t>
            </a:r>
          </a:p>
          <a:p>
            <a:pPr algn="ctr"/>
            <a:r>
              <a:rPr lang="en-US" sz="2000" kern="0" dirty="0"/>
              <a:t>(LGA Art.30)</a:t>
            </a:r>
          </a:p>
        </p:txBody>
      </p:sp>
      <p:pic>
        <p:nvPicPr>
          <p:cNvPr id="8" name="Imagen 7">
            <a:extLst>
              <a:ext uri="{FF2B5EF4-FFF2-40B4-BE49-F238E27FC236}">
                <a16:creationId xmlns:a16="http://schemas.microsoft.com/office/drawing/2014/main" id="{9E424385-1EDC-412D-A980-C796CDDCC380}"/>
              </a:ext>
            </a:extLst>
          </p:cNvPr>
          <p:cNvPicPr>
            <a:picLocks noChangeAspect="1"/>
          </p:cNvPicPr>
          <p:nvPr/>
        </p:nvPicPr>
        <p:blipFill rotWithShape="1">
          <a:blip r:embed="rId7"/>
          <a:srcRect l="20833" t="46665" r="51389" b="12017"/>
          <a:stretch/>
        </p:blipFill>
        <p:spPr>
          <a:xfrm>
            <a:off x="762000" y="4267200"/>
            <a:ext cx="1786297" cy="1660595"/>
          </a:xfrm>
          <a:prstGeom prst="rect">
            <a:avLst/>
          </a:prstGeom>
        </p:spPr>
      </p:pic>
    </p:spTree>
    <p:extLst>
      <p:ext uri="{BB962C8B-B14F-4D97-AF65-F5344CB8AC3E}">
        <p14:creationId xmlns:p14="http://schemas.microsoft.com/office/powerpoint/2010/main" val="101284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1472</TotalTime>
  <Words>1894</Words>
  <Application>Microsoft Office PowerPoint</Application>
  <PresentationFormat>Panorámica</PresentationFormat>
  <Paragraphs>156</Paragraphs>
  <Slides>32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Times New Roman</vt:lpstr>
      <vt:lpstr>Office Theme</vt:lpstr>
      <vt:lpstr>Presentación de PowerPoint</vt:lpstr>
      <vt:lpstr>OBJETIVO</vt:lpstr>
      <vt:lpstr>Presentación de PowerPoint</vt:lpstr>
      <vt:lpstr>Presentación de PowerPoint</vt:lpstr>
      <vt:lpstr>GRUPO DE TRABAJO DEL ARCHIVO GENERAL DEL ESTADO DE SONORA</vt:lpstr>
      <vt:lpstr>ARCHIVO DE TRÁMITE  </vt:lpstr>
      <vt:lpstr>COORDINADOR GENERAL ENLACES AT </vt:lpstr>
      <vt:lpstr>Presentación de PowerPoint</vt:lpstr>
      <vt:lpstr>*Deberán ejercer las funciones asignadas en este artículo de manera paralela a las inherentes a su puesto.</vt:lpstr>
      <vt:lpstr>ELEMENTOS MÍNIMOS NECESARIOS QUE CADA AT DEBE CUMPLIR.</vt:lpstr>
      <vt:lpstr>Colaborar con el área coordinadora de archivos en la elaboración de los instrumentos de control y consulta  archivístico</vt:lpstr>
      <vt:lpstr>INTRUMENTOS DE CONSULTA Y CONTROL ARCHIVÍSTICO.</vt:lpstr>
      <vt:lpstr>Todos los documentos de archivo, deberán de agruparse en expedientes de manera lógica y cronológica, y relacionarse con un mismo asunto, reflejando con exactitud la información contenida en ellos. </vt:lpstr>
      <vt:lpstr>Instrumentos de consulta: Describen las series, expedientes o documentos de archivo y que permiten la localización, transferencia o baja documental</vt:lpstr>
      <vt:lpstr>Presentación de PowerPoint</vt:lpstr>
      <vt:lpstr>Presentación de PowerPoint</vt:lpstr>
      <vt:lpstr>Reporte de Depuración Primaria</vt:lpstr>
      <vt:lpstr>Verificación de AT</vt:lpstr>
      <vt:lpstr>OBLIGACIONES COMUNES EN MATERIA DE TRANSPARENCIA Art. 81 Catálogos documentales (Estatal)</vt:lpstr>
      <vt:lpstr>Presentación de PowerPoint</vt:lpstr>
      <vt:lpstr>ÍNDICE DE EXPEDIENTES CLASIFICADOS</vt:lpstr>
      <vt:lpstr>Presentación de PowerPoint</vt:lpstr>
      <vt:lpstr>Presentación de PowerPoint</vt:lpstr>
      <vt:lpstr>PROCESO DE VERIFICACIÓN ACOMPAÑAMIENTO (INTERNO) OTORGADO POR EL SIA, PARA IDENTIFICAR EL CUMPLIMIENTO DE LA NORMATIVIDAD  EN MATERIA DE ARCHIVOS. DE AHÍ SE DESPRENDEN ACUERDOS PARA EL MEJORAMIENTO DE LOS AT.   AUDITORÍAS POR LOS ÓRGANOS GARANTES, COMO ISAF Y OIC.   </vt:lpstr>
      <vt:lpstr>Marco Normativo Leyes y reglamentos nacionales, estatales e institucionales</vt:lpstr>
      <vt:lpstr>Presentación de PowerPoint</vt:lpstr>
      <vt:lpstr>PROCESO ENTREGA Y RECEPCIÓN DE AT</vt:lpstr>
      <vt:lpstr>GESTIÓN DOCUMENTAL</vt:lpstr>
      <vt:lpstr>Presentación de PowerPoint</vt:lpstr>
      <vt:lpstr>DIGITALIZACIÓN</vt:lpstr>
      <vt:lpstr>ARCHIVO HISTÓRICO</vt:lpstr>
      <vt:lpstr>CONTÁCTANOS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Lopez</dc:creator>
  <cp:lastModifiedBy>Julio Cesar Duarte Yanez</cp:lastModifiedBy>
  <cp:revision>38</cp:revision>
  <dcterms:created xsi:type="dcterms:W3CDTF">2022-06-14T22:02:39Z</dcterms:created>
  <dcterms:modified xsi:type="dcterms:W3CDTF">2024-01-23T20:51:07Z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2022-04-08T00:00:00Z</vt:filetime>
  </property>
  <property fmtid="{D5CDD505-2E9C-101B-9397-08002B2CF9AE}" pid="3" name="Creator">
    <vt:lpwstr>Microsoft® PowerPoint® 2016</vt:lpwstr>
  </property>
  <property fmtid="{D5CDD505-2E9C-101B-9397-08002B2CF9AE}" pid="4" name="LastSaved">
    <vt:filetime>2022-06-14T00:00:00Z</vt:filetime>
  </property>
</Properties>
</file>